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7" r:id="rId2"/>
    <p:sldId id="263" r:id="rId3"/>
    <p:sldId id="262" r:id="rId4"/>
    <p:sldId id="258" r:id="rId5"/>
    <p:sldId id="264" r:id="rId6"/>
    <p:sldId id="265" r:id="rId7"/>
    <p:sldId id="267" r:id="rId8"/>
    <p:sldId id="268" r:id="rId9"/>
    <p:sldId id="269" r:id="rId10"/>
    <p:sldId id="270" r:id="rId11"/>
    <p:sldId id="259" r:id="rId12"/>
    <p:sldId id="26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80008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86" d="100"/>
          <a:sy n="86" d="100"/>
        </p:scale>
        <p:origin x="6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en-US" sz="2000" dirty="0" err="1">
                <a:solidFill>
                  <a:schemeClr val="bg1"/>
                </a:solidFill>
              </a:rPr>
              <a:t>Répartition</a:t>
            </a:r>
            <a:r>
              <a:rPr lang="en-US" sz="2000" dirty="0">
                <a:solidFill>
                  <a:schemeClr val="bg1"/>
                </a:solidFill>
              </a:rPr>
              <a:t> par </a:t>
            </a:r>
            <a:r>
              <a:rPr lang="en-US" sz="2000" dirty="0" err="1">
                <a:solidFill>
                  <a:schemeClr val="bg1"/>
                </a:solidFill>
              </a:rPr>
              <a:t>espèces</a:t>
            </a:r>
            <a:r>
              <a:rPr lang="en-US" sz="2000" dirty="0">
                <a:solidFill>
                  <a:schemeClr val="bg1"/>
                </a:solidFill>
              </a:rPr>
              <a:t> des 316 </a:t>
            </a:r>
            <a:r>
              <a:rPr lang="en-US" sz="2000" dirty="0" err="1">
                <a:solidFill>
                  <a:schemeClr val="bg1"/>
                </a:solidFill>
              </a:rPr>
              <a:t>ailes</a:t>
            </a:r>
            <a:r>
              <a:rPr lang="en-US" sz="2000" baseline="0" dirty="0">
                <a:solidFill>
                  <a:schemeClr val="bg1"/>
                </a:solidFill>
              </a:rPr>
              <a:t> </a:t>
            </a:r>
            <a:r>
              <a:rPr lang="en-US" sz="2000" baseline="0" dirty="0" err="1">
                <a:solidFill>
                  <a:schemeClr val="bg1"/>
                </a:solidFill>
              </a:rPr>
              <a:t>récoltées</a:t>
            </a:r>
            <a:endParaRPr lang="en-US" sz="2000" dirty="0">
              <a:solidFill>
                <a:schemeClr val="bg1"/>
              </a:solidFill>
            </a:endParaRP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678412209968555"/>
          <c:y val="0.23601511313800802"/>
          <c:w val="0.83107334657845044"/>
          <c:h val="0.71940627603749951"/>
        </c:manualLayout>
      </c:layout>
      <c:pie3DChart>
        <c:varyColors val="1"/>
        <c:ser>
          <c:idx val="0"/>
          <c:order val="0"/>
          <c:tx>
            <c:strRef>
              <c:f>'ACDPM Baie de Somme'!$M$2</c:f>
              <c:strCache>
                <c:ptCount val="1"/>
                <c:pt idx="0">
                  <c:v>nombre</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ECF8-4523-9D81-747A1FE2B0BB}"/>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ECF8-4523-9D81-747A1FE2B0BB}"/>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ECF8-4523-9D81-747A1FE2B0BB}"/>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ECF8-4523-9D81-747A1FE2B0BB}"/>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ECF8-4523-9D81-747A1FE2B0BB}"/>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ECF8-4523-9D81-747A1FE2B0BB}"/>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ECF8-4523-9D81-747A1FE2B0BB}"/>
              </c:ext>
            </c:extLst>
          </c:dPt>
          <c:dLbls>
            <c:dLbl>
              <c:idx val="0"/>
              <c:layout>
                <c:manualLayout>
                  <c:x val="-4.2303062836505714E-2"/>
                  <c:y val="-2.851579203945083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CF8-4523-9D81-747A1FE2B0BB}"/>
                </c:ext>
              </c:extLst>
            </c:dLbl>
            <c:dLbl>
              <c:idx val="1"/>
              <c:layout>
                <c:manualLayout>
                  <c:x val="-1.4349043045622676E-2"/>
                  <c:y val="9.8117192874837608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CF8-4523-9D81-747A1FE2B0BB}"/>
                </c:ext>
              </c:extLst>
            </c:dLbl>
            <c:dLbl>
              <c:idx val="2"/>
              <c:layout>
                <c:manualLayout>
                  <c:x val="-1.1160366813262081E-2"/>
                  <c:y val="-1.226464910935472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CF8-4523-9D81-747A1FE2B0BB}"/>
                </c:ext>
              </c:extLst>
            </c:dLbl>
            <c:dLbl>
              <c:idx val="4"/>
              <c:layout>
                <c:manualLayout>
                  <c:x val="-4.3047129136868027E-2"/>
                  <c:y val="6.622910519051521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ECF8-4523-9D81-747A1FE2B0B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outEnd"/>
            <c:showLegendKey val="0"/>
            <c:showVal val="1"/>
            <c:showCatName val="1"/>
            <c:showSerName val="0"/>
            <c:showPercent val="0"/>
            <c:showBubbleSize val="0"/>
            <c:separator>
</c:separator>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'ACDPM Baie de Somme'!$N$1:$T$1</c:f>
              <c:strCache>
                <c:ptCount val="7"/>
                <c:pt idx="0">
                  <c:v>chipeau</c:v>
                </c:pt>
                <c:pt idx="1">
                  <c:v>colvert</c:v>
                </c:pt>
                <c:pt idx="2">
                  <c:v>pilet</c:v>
                </c:pt>
                <c:pt idx="3">
                  <c:v>sarcelle d'été</c:v>
                </c:pt>
                <c:pt idx="4">
                  <c:v>sarcelle d'hiver</c:v>
                </c:pt>
                <c:pt idx="5">
                  <c:v>Siffleur</c:v>
                </c:pt>
                <c:pt idx="6">
                  <c:v>souchet</c:v>
                </c:pt>
              </c:strCache>
            </c:strRef>
          </c:cat>
          <c:val>
            <c:numRef>
              <c:f>'ACDPM Baie de Somme'!$N$2:$T$2</c:f>
              <c:numCache>
                <c:formatCode>General</c:formatCode>
                <c:ptCount val="7"/>
                <c:pt idx="0">
                  <c:v>10</c:v>
                </c:pt>
                <c:pt idx="1">
                  <c:v>6</c:v>
                </c:pt>
                <c:pt idx="2">
                  <c:v>28</c:v>
                </c:pt>
                <c:pt idx="3">
                  <c:v>1</c:v>
                </c:pt>
                <c:pt idx="4">
                  <c:v>141</c:v>
                </c:pt>
                <c:pt idx="5">
                  <c:v>97</c:v>
                </c:pt>
                <c:pt idx="6">
                  <c:v>33</c:v>
                </c:pt>
              </c:numCache>
            </c:numRef>
          </c:val>
          <c:extLst>
            <c:ext xmlns:c16="http://schemas.microsoft.com/office/drawing/2014/chart" uri="{C3380CC4-5D6E-409C-BE32-E72D297353CC}">
              <c16:uniqueId val="{0000000E-ECF8-4523-9D81-747A1FE2B0BB}"/>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sz="2400"/>
              <a:t>Répartition des espèces par sexe et âge</a:t>
            </a:r>
          </a:p>
        </c:rich>
      </c:tx>
      <c:overlay val="0"/>
      <c:spPr>
        <a:noFill/>
        <a:ln>
          <a:noFill/>
        </a:ln>
        <a:effectLst/>
      </c:spPr>
      <c:txPr>
        <a:bodyPr rot="0" spcFirstLastPara="1" vertOverflow="ellipsis" vert="horz" wrap="square" anchor="ctr" anchorCtr="1"/>
        <a:lstStyle/>
        <a:p>
          <a:pPr>
            <a:defRPr sz="2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'ACDPM Baie de Somme'!$N$4</c:f>
              <c:strCache>
                <c:ptCount val="1"/>
                <c:pt idx="0">
                  <c:v>femelle immature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'ACDPM Baie de Somme'!$M$5:$M$11</c:f>
              <c:strCache>
                <c:ptCount val="7"/>
                <c:pt idx="0">
                  <c:v>chipeau</c:v>
                </c:pt>
                <c:pt idx="1">
                  <c:v>colvert</c:v>
                </c:pt>
                <c:pt idx="2">
                  <c:v>pilet</c:v>
                </c:pt>
                <c:pt idx="3">
                  <c:v>sarcelle d'été</c:v>
                </c:pt>
                <c:pt idx="4">
                  <c:v>sarcelle d'hiver</c:v>
                </c:pt>
                <c:pt idx="5">
                  <c:v>siffleur</c:v>
                </c:pt>
                <c:pt idx="6">
                  <c:v>souchet</c:v>
                </c:pt>
              </c:strCache>
            </c:strRef>
          </c:cat>
          <c:val>
            <c:numRef>
              <c:f>'ACDPM Baie de Somme'!$N$5:$N$11</c:f>
              <c:numCache>
                <c:formatCode>General</c:formatCode>
                <c:ptCount val="7"/>
                <c:pt idx="0">
                  <c:v>2</c:v>
                </c:pt>
                <c:pt idx="1">
                  <c:v>2</c:v>
                </c:pt>
                <c:pt idx="2">
                  <c:v>7</c:v>
                </c:pt>
                <c:pt idx="4">
                  <c:v>57</c:v>
                </c:pt>
                <c:pt idx="5">
                  <c:v>33</c:v>
                </c:pt>
                <c:pt idx="6">
                  <c:v>8</c:v>
                </c:pt>
              </c:numCache>
            </c:numRef>
          </c:val>
          <c:extLst>
            <c:ext xmlns:c16="http://schemas.microsoft.com/office/drawing/2014/chart" uri="{C3380CC4-5D6E-409C-BE32-E72D297353CC}">
              <c16:uniqueId val="{00000000-DD27-4F19-A027-288E1FC73F49}"/>
            </c:ext>
          </c:extLst>
        </c:ser>
        <c:ser>
          <c:idx val="1"/>
          <c:order val="1"/>
          <c:tx>
            <c:strRef>
              <c:f>'ACDPM Baie de Somme'!$O$4</c:f>
              <c:strCache>
                <c:ptCount val="1"/>
                <c:pt idx="0">
                  <c:v>mâle immature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'ACDPM Baie de Somme'!$M$5:$M$11</c:f>
              <c:strCache>
                <c:ptCount val="7"/>
                <c:pt idx="0">
                  <c:v>chipeau</c:v>
                </c:pt>
                <c:pt idx="1">
                  <c:v>colvert</c:v>
                </c:pt>
                <c:pt idx="2">
                  <c:v>pilet</c:v>
                </c:pt>
                <c:pt idx="3">
                  <c:v>sarcelle d'été</c:v>
                </c:pt>
                <c:pt idx="4">
                  <c:v>sarcelle d'hiver</c:v>
                </c:pt>
                <c:pt idx="5">
                  <c:v>siffleur</c:v>
                </c:pt>
                <c:pt idx="6">
                  <c:v>souchet</c:v>
                </c:pt>
              </c:strCache>
            </c:strRef>
          </c:cat>
          <c:val>
            <c:numRef>
              <c:f>'ACDPM Baie de Somme'!$O$5:$O$11</c:f>
              <c:numCache>
                <c:formatCode>General</c:formatCode>
                <c:ptCount val="7"/>
                <c:pt idx="0">
                  <c:v>4</c:v>
                </c:pt>
                <c:pt idx="1">
                  <c:v>2</c:v>
                </c:pt>
                <c:pt idx="2">
                  <c:v>12</c:v>
                </c:pt>
                <c:pt idx="3">
                  <c:v>1</c:v>
                </c:pt>
                <c:pt idx="4">
                  <c:v>36</c:v>
                </c:pt>
                <c:pt idx="5">
                  <c:v>37</c:v>
                </c:pt>
                <c:pt idx="6">
                  <c:v>9</c:v>
                </c:pt>
              </c:numCache>
            </c:numRef>
          </c:val>
          <c:extLst>
            <c:ext xmlns:c16="http://schemas.microsoft.com/office/drawing/2014/chart" uri="{C3380CC4-5D6E-409C-BE32-E72D297353CC}">
              <c16:uniqueId val="{00000001-DD27-4F19-A027-288E1FC73F49}"/>
            </c:ext>
          </c:extLst>
        </c:ser>
        <c:ser>
          <c:idx val="2"/>
          <c:order val="2"/>
          <c:tx>
            <c:strRef>
              <c:f>'ACDPM Baie de Somme'!$P$4</c:f>
              <c:strCache>
                <c:ptCount val="1"/>
                <c:pt idx="0">
                  <c:v>femelle adulte</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'ACDPM Baie de Somme'!$M$5:$M$11</c:f>
              <c:strCache>
                <c:ptCount val="7"/>
                <c:pt idx="0">
                  <c:v>chipeau</c:v>
                </c:pt>
                <c:pt idx="1">
                  <c:v>colvert</c:v>
                </c:pt>
                <c:pt idx="2">
                  <c:v>pilet</c:v>
                </c:pt>
                <c:pt idx="3">
                  <c:v>sarcelle d'été</c:v>
                </c:pt>
                <c:pt idx="4">
                  <c:v>sarcelle d'hiver</c:v>
                </c:pt>
                <c:pt idx="5">
                  <c:v>siffleur</c:v>
                </c:pt>
                <c:pt idx="6">
                  <c:v>souchet</c:v>
                </c:pt>
              </c:strCache>
            </c:strRef>
          </c:cat>
          <c:val>
            <c:numRef>
              <c:f>'ACDPM Baie de Somme'!$P$5:$P$11</c:f>
              <c:numCache>
                <c:formatCode>General</c:formatCode>
                <c:ptCount val="7"/>
                <c:pt idx="0">
                  <c:v>0</c:v>
                </c:pt>
                <c:pt idx="1">
                  <c:v>0</c:v>
                </c:pt>
                <c:pt idx="2">
                  <c:v>6</c:v>
                </c:pt>
                <c:pt idx="4">
                  <c:v>27</c:v>
                </c:pt>
                <c:pt idx="5">
                  <c:v>16</c:v>
                </c:pt>
                <c:pt idx="6">
                  <c:v>5</c:v>
                </c:pt>
              </c:numCache>
            </c:numRef>
          </c:val>
          <c:extLst>
            <c:ext xmlns:c16="http://schemas.microsoft.com/office/drawing/2014/chart" uri="{C3380CC4-5D6E-409C-BE32-E72D297353CC}">
              <c16:uniqueId val="{00000002-DD27-4F19-A027-288E1FC73F49}"/>
            </c:ext>
          </c:extLst>
        </c:ser>
        <c:ser>
          <c:idx val="3"/>
          <c:order val="3"/>
          <c:tx>
            <c:strRef>
              <c:f>'ACDPM Baie de Somme'!$Q$4</c:f>
              <c:strCache>
                <c:ptCount val="1"/>
                <c:pt idx="0">
                  <c:v>mâle adulte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'ACDPM Baie de Somme'!$M$5:$M$11</c:f>
              <c:strCache>
                <c:ptCount val="7"/>
                <c:pt idx="0">
                  <c:v>chipeau</c:v>
                </c:pt>
                <c:pt idx="1">
                  <c:v>colvert</c:v>
                </c:pt>
                <c:pt idx="2">
                  <c:v>pilet</c:v>
                </c:pt>
                <c:pt idx="3">
                  <c:v>sarcelle d'été</c:v>
                </c:pt>
                <c:pt idx="4">
                  <c:v>sarcelle d'hiver</c:v>
                </c:pt>
                <c:pt idx="5">
                  <c:v>siffleur</c:v>
                </c:pt>
                <c:pt idx="6">
                  <c:v>souchet</c:v>
                </c:pt>
              </c:strCache>
            </c:strRef>
          </c:cat>
          <c:val>
            <c:numRef>
              <c:f>'ACDPM Baie de Somme'!$Q$5:$Q$11</c:f>
              <c:numCache>
                <c:formatCode>General</c:formatCode>
                <c:ptCount val="7"/>
                <c:pt idx="0">
                  <c:v>4</c:v>
                </c:pt>
                <c:pt idx="1">
                  <c:v>2</c:v>
                </c:pt>
                <c:pt idx="2">
                  <c:v>3</c:v>
                </c:pt>
                <c:pt idx="4">
                  <c:v>21</c:v>
                </c:pt>
                <c:pt idx="5">
                  <c:v>11</c:v>
                </c:pt>
                <c:pt idx="6">
                  <c:v>11</c:v>
                </c:pt>
              </c:numCache>
            </c:numRef>
          </c:val>
          <c:extLst>
            <c:ext xmlns:c16="http://schemas.microsoft.com/office/drawing/2014/chart" uri="{C3380CC4-5D6E-409C-BE32-E72D297353CC}">
              <c16:uniqueId val="{00000003-DD27-4F19-A027-288E1FC73F49}"/>
            </c:ext>
          </c:extLst>
        </c:ser>
        <c:dLbls>
          <c:showLegendKey val="0"/>
          <c:showVal val="0"/>
          <c:showCatName val="0"/>
          <c:showSerName val="0"/>
          <c:showPercent val="0"/>
          <c:showBubbleSize val="0"/>
        </c:dLbls>
        <c:gapWidth val="100"/>
        <c:overlap val="-24"/>
        <c:axId val="484002216"/>
        <c:axId val="484006808"/>
      </c:barChart>
      <c:catAx>
        <c:axId val="48400221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1" i="0" u="none" strike="noStrike" kern="1200" baseline="0">
                <a:solidFill>
                  <a:srgbClr val="FFC000"/>
                </a:solidFill>
                <a:latin typeface="+mn-lt"/>
                <a:ea typeface="+mn-ea"/>
                <a:cs typeface="+mn-cs"/>
              </a:defRPr>
            </a:pPr>
            <a:endParaRPr lang="fr-FR"/>
          </a:p>
        </c:txPr>
        <c:crossAx val="484006808"/>
        <c:crosses val="autoZero"/>
        <c:auto val="1"/>
        <c:lblAlgn val="ctr"/>
        <c:lblOffset val="100"/>
        <c:noMultiLvlLbl val="0"/>
      </c:catAx>
      <c:valAx>
        <c:axId val="48400680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484002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lt1">
                  <a:lumMod val="85000"/>
                </a:schemeClr>
              </a:solidFill>
              <a:latin typeface="Century" panose="02040604050505020304" pitchFamily="18" charset="0"/>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12170583105743"/>
          <c:y val="1.6387449192455751E-2"/>
          <c:w val="0.6248837404488492"/>
          <c:h val="0.98151874233854497"/>
        </c:manualLayout>
      </c:layout>
      <c:pieChart>
        <c:varyColors val="1"/>
        <c:ser>
          <c:idx val="0"/>
          <c:order val="0"/>
          <c:tx>
            <c:strRef>
              <c:f>'ACDPM Baie de Somme'!$M$74</c:f>
              <c:strCache>
                <c:ptCount val="1"/>
                <c:pt idx="0">
                  <c:v>pilet</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206-4C2A-910A-E8C921DE6CCF}"/>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206-4C2A-910A-E8C921DE6CCF}"/>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206-4C2A-910A-E8C921DE6CCF}"/>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206-4C2A-910A-E8C921DE6CCF}"/>
              </c:ext>
            </c:extLst>
          </c:dPt>
          <c:dLbls>
            <c:dLbl>
              <c:idx val="0"/>
              <c:layout>
                <c:manualLayout>
                  <c:x val="-0.15649600113695783"/>
                  <c:y val="0.2048431149056969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206-4C2A-910A-E8C921DE6CCF}"/>
                </c:ext>
              </c:extLst>
            </c:dLbl>
            <c:dLbl>
              <c:idx val="1"/>
              <c:layout>
                <c:manualLayout>
                  <c:x val="-9.215875622509738E-2"/>
                  <c:y val="-0.204843114905696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206-4C2A-910A-E8C921DE6CCF}"/>
                </c:ext>
              </c:extLst>
            </c:dLbl>
            <c:dLbl>
              <c:idx val="2"/>
              <c:layout>
                <c:manualLayout>
                  <c:x val="0.23474400170543674"/>
                  <c:y val="6.554979676982300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206-4C2A-910A-E8C921DE6CCF}"/>
                </c:ext>
              </c:extLst>
            </c:dLbl>
            <c:dLbl>
              <c:idx val="3"/>
              <c:layout>
                <c:manualLayout>
                  <c:x val="0.10085298343434181"/>
                  <c:y val="0.1184669039657714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5206-4C2A-910A-E8C921DE6CC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fr-FR"/>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'ACDPM Baie de Somme'!$N$73:$Q$73</c:f>
              <c:strCache>
                <c:ptCount val="4"/>
                <c:pt idx="0">
                  <c:v>femelle immature</c:v>
                </c:pt>
                <c:pt idx="1">
                  <c:v>mâle immature</c:v>
                </c:pt>
                <c:pt idx="2">
                  <c:v>femelle adulte</c:v>
                </c:pt>
                <c:pt idx="3">
                  <c:v>mâle adulte</c:v>
                </c:pt>
              </c:strCache>
            </c:strRef>
          </c:cat>
          <c:val>
            <c:numRef>
              <c:f>'ACDPM Baie de Somme'!$N$74:$Q$74</c:f>
              <c:numCache>
                <c:formatCode>General</c:formatCode>
                <c:ptCount val="4"/>
                <c:pt idx="0">
                  <c:v>7</c:v>
                </c:pt>
                <c:pt idx="1">
                  <c:v>12</c:v>
                </c:pt>
                <c:pt idx="2">
                  <c:v>6</c:v>
                </c:pt>
                <c:pt idx="3">
                  <c:v>3</c:v>
                </c:pt>
              </c:numCache>
            </c:numRef>
          </c:val>
          <c:extLst>
            <c:ext xmlns:c16="http://schemas.microsoft.com/office/drawing/2014/chart" uri="{C3380CC4-5D6E-409C-BE32-E72D297353CC}">
              <c16:uniqueId val="{00000008-5206-4C2A-910A-E8C921DE6CCF}"/>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'ACDPM Baie de Somme'!$M$74</c:f>
              <c:strCache>
                <c:ptCount val="1"/>
                <c:pt idx="0">
                  <c:v>souchet</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D93-4262-A49B-AEC4D52D26DF}"/>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D93-4262-A49B-AEC4D52D26DF}"/>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D93-4262-A49B-AEC4D52D26DF}"/>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D93-4262-A49B-AEC4D52D26DF}"/>
              </c:ext>
            </c:extLst>
          </c:dPt>
          <c:dLbls>
            <c:dLbl>
              <c:idx val="0"/>
              <c:layout>
                <c:manualLayout>
                  <c:x val="-0.17461186547914537"/>
                  <c:y val="0.1803847536857245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D93-4262-A49B-AEC4D52D26DF}"/>
                </c:ext>
              </c:extLst>
            </c:dLbl>
            <c:dLbl>
              <c:idx val="1"/>
              <c:layout>
                <c:manualLayout>
                  <c:x val="-0.16688567674113008"/>
                  <c:y val="-0.18723480762315714"/>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D93-4262-A49B-AEC4D52D26DF}"/>
                </c:ext>
              </c:extLst>
            </c:dLbl>
            <c:dLbl>
              <c:idx val="2"/>
              <c:layout>
                <c:manualLayout>
                  <c:x val="0.12516425755584756"/>
                  <c:y val="-0.1803847536857245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D93-4262-A49B-AEC4D52D26DF}"/>
                </c:ext>
              </c:extLst>
            </c:dLbl>
            <c:dLbl>
              <c:idx val="3"/>
              <c:layout>
                <c:manualLayout>
                  <c:x val="0.17770234097435147"/>
                  <c:y val="0.1301510248112189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5D93-4262-A49B-AEC4D52D26D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fr-FR"/>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'ACDPM Baie de Somme'!$N$73:$Q$73</c:f>
              <c:strCache>
                <c:ptCount val="4"/>
                <c:pt idx="0">
                  <c:v>femelle immature</c:v>
                </c:pt>
                <c:pt idx="1">
                  <c:v>mâle immature</c:v>
                </c:pt>
                <c:pt idx="2">
                  <c:v>femelle adulte</c:v>
                </c:pt>
                <c:pt idx="3">
                  <c:v>mâle adulte</c:v>
                </c:pt>
              </c:strCache>
            </c:strRef>
          </c:cat>
          <c:val>
            <c:numRef>
              <c:f>'ACDPM Baie de Somme'!$N$74:$Q$74</c:f>
              <c:numCache>
                <c:formatCode>General</c:formatCode>
                <c:ptCount val="4"/>
                <c:pt idx="0">
                  <c:v>8</c:v>
                </c:pt>
                <c:pt idx="1">
                  <c:v>9</c:v>
                </c:pt>
                <c:pt idx="2">
                  <c:v>5</c:v>
                </c:pt>
                <c:pt idx="3">
                  <c:v>11</c:v>
                </c:pt>
              </c:numCache>
            </c:numRef>
          </c:val>
          <c:extLst>
            <c:ext xmlns:c16="http://schemas.microsoft.com/office/drawing/2014/chart" uri="{C3380CC4-5D6E-409C-BE32-E72D297353CC}">
              <c16:uniqueId val="{00000008-5D93-4262-A49B-AEC4D52D26DF}"/>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'ACDPM Baie de Somme'!$M$74</c:f>
              <c:strCache>
                <c:ptCount val="1"/>
                <c:pt idx="0">
                  <c:v>siffleur</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3047-4DBE-81FB-51C26A56D4FA}"/>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3047-4DBE-81FB-51C26A56D4FA}"/>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3047-4DBE-81FB-51C26A56D4FA}"/>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3047-4DBE-81FB-51C26A56D4FA}"/>
              </c:ext>
            </c:extLst>
          </c:dPt>
          <c:dLbls>
            <c:dLbl>
              <c:idx val="0"/>
              <c:layout>
                <c:manualLayout>
                  <c:x val="-0.21942376015963402"/>
                  <c:y val="0.1324343761236965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047-4DBE-81FB-51C26A56D4FA}"/>
                </c:ext>
              </c:extLst>
            </c:dLbl>
            <c:dLbl>
              <c:idx val="1"/>
              <c:layout>
                <c:manualLayout>
                  <c:x val="8.0352362875358935E-2"/>
                  <c:y val="-0.2260517799352750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047-4DBE-81FB-51C26A56D4FA}"/>
                </c:ext>
              </c:extLst>
            </c:dLbl>
            <c:dLbl>
              <c:idx val="2"/>
              <c:layout>
                <c:manualLayout>
                  <c:x val="0.19315471845038204"/>
                  <c:y val="8.448399856166846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047-4DBE-81FB-51C26A56D4FA}"/>
                </c:ext>
              </c:extLst>
            </c:dLbl>
            <c:dLbl>
              <c:idx val="3"/>
              <c:layout>
                <c:manualLayout>
                  <c:x val="9.1169027108580269E-2"/>
                  <c:y val="0.1529845379359942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047-4DBE-81FB-51C26A56D4F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fr-FR"/>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'ACDPM Baie de Somme'!$N$73:$Q$73</c:f>
              <c:strCache>
                <c:ptCount val="4"/>
                <c:pt idx="0">
                  <c:v>femelle immature</c:v>
                </c:pt>
                <c:pt idx="1">
                  <c:v>mâle immature</c:v>
                </c:pt>
                <c:pt idx="2">
                  <c:v>femelle adulte</c:v>
                </c:pt>
                <c:pt idx="3">
                  <c:v>mâle adulte</c:v>
                </c:pt>
              </c:strCache>
            </c:strRef>
          </c:cat>
          <c:val>
            <c:numRef>
              <c:f>'ACDPM Baie de Somme'!$N$74:$Q$74</c:f>
              <c:numCache>
                <c:formatCode>General</c:formatCode>
                <c:ptCount val="4"/>
                <c:pt idx="0">
                  <c:v>33</c:v>
                </c:pt>
                <c:pt idx="1">
                  <c:v>37</c:v>
                </c:pt>
                <c:pt idx="2">
                  <c:v>16</c:v>
                </c:pt>
                <c:pt idx="3">
                  <c:v>11</c:v>
                </c:pt>
              </c:numCache>
            </c:numRef>
          </c:val>
          <c:extLst>
            <c:ext xmlns:c16="http://schemas.microsoft.com/office/drawing/2014/chart" uri="{C3380CC4-5D6E-409C-BE32-E72D297353CC}">
              <c16:uniqueId val="{00000008-3047-4DBE-81FB-51C26A56D4FA}"/>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'ACDPM Baie de Somme'!$M$74</c:f>
              <c:strCache>
                <c:ptCount val="1"/>
                <c:pt idx="0">
                  <c:v>sarcelle d'hiver</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401-4B4E-BD5D-7DC053B3EAAB}"/>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401-4B4E-BD5D-7DC053B3EAAB}"/>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401-4B4E-BD5D-7DC053B3EAAB}"/>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401-4B4E-BD5D-7DC053B3EAAB}"/>
              </c:ext>
            </c:extLst>
          </c:dPt>
          <c:dLbls>
            <c:dLbl>
              <c:idx val="0"/>
              <c:layout>
                <c:manualLayout>
                  <c:x val="-0.22405947340244317"/>
                  <c:y val="0.1073175116864437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401-4B4E-BD5D-7DC053B3EAAB}"/>
                </c:ext>
              </c:extLst>
            </c:dLbl>
            <c:dLbl>
              <c:idx val="1"/>
              <c:layout>
                <c:manualLayout>
                  <c:x val="7.4171411884946706E-2"/>
                  <c:y val="-0.1986515641855446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401-4B4E-BD5D-7DC053B3EAAB}"/>
                </c:ext>
              </c:extLst>
            </c:dLbl>
            <c:dLbl>
              <c:idx val="2"/>
              <c:layout>
                <c:manualLayout>
                  <c:x val="0.19933566944079428"/>
                  <c:y val="2.283351312477525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9401-4B4E-BD5D-7DC053B3EAAB}"/>
                </c:ext>
              </c:extLst>
            </c:dLbl>
            <c:dLbl>
              <c:idx val="3"/>
              <c:layout>
                <c:manualLayout>
                  <c:x val="0.10816664233221389"/>
                  <c:y val="0.1666846458108593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9401-4B4E-BD5D-7DC053B3EAA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fr-FR"/>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'ACDPM Baie de Somme'!$N$73:$Q$73</c:f>
              <c:strCache>
                <c:ptCount val="4"/>
                <c:pt idx="0">
                  <c:v>femelle immature</c:v>
                </c:pt>
                <c:pt idx="1">
                  <c:v>mâle immature</c:v>
                </c:pt>
                <c:pt idx="2">
                  <c:v>femelle adulte</c:v>
                </c:pt>
                <c:pt idx="3">
                  <c:v>mâle adulte</c:v>
                </c:pt>
              </c:strCache>
            </c:strRef>
          </c:cat>
          <c:val>
            <c:numRef>
              <c:f>'ACDPM Baie de Somme'!$N$74:$Q$74</c:f>
              <c:numCache>
                <c:formatCode>General</c:formatCode>
                <c:ptCount val="4"/>
                <c:pt idx="0">
                  <c:v>57</c:v>
                </c:pt>
                <c:pt idx="1">
                  <c:v>36</c:v>
                </c:pt>
                <c:pt idx="2">
                  <c:v>27</c:v>
                </c:pt>
                <c:pt idx="3">
                  <c:v>21</c:v>
                </c:pt>
              </c:numCache>
            </c:numRef>
          </c:val>
          <c:extLst>
            <c:ext xmlns:c16="http://schemas.microsoft.com/office/drawing/2014/chart" uri="{C3380CC4-5D6E-409C-BE32-E72D297353CC}">
              <c16:uniqueId val="{00000008-9401-4B4E-BD5D-7DC053B3EAAB}"/>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0.30688</cdr:x>
      <cdr:y>0.11436</cdr:y>
    </cdr:from>
    <cdr:to>
      <cdr:x>0.30688</cdr:x>
      <cdr:y>0.87098</cdr:y>
    </cdr:to>
    <cdr:cxnSp macro="">
      <cdr:nvCxnSpPr>
        <cdr:cNvPr id="2" name="Connecteur droit 1">
          <a:extLst xmlns:a="http://schemas.openxmlformats.org/drawingml/2006/main">
            <a:ext uri="{FF2B5EF4-FFF2-40B4-BE49-F238E27FC236}">
              <a16:creationId xmlns:a16="http://schemas.microsoft.com/office/drawing/2014/main" id="{E9B343BA-A92D-4434-8036-721937946992}"/>
            </a:ext>
          </a:extLst>
        </cdr:cNvPr>
        <cdr:cNvCxnSpPr/>
      </cdr:nvCxnSpPr>
      <cdr:spPr>
        <a:xfrm xmlns:a="http://schemas.openxmlformats.org/drawingml/2006/main" flipV="1">
          <a:off x="2336800" y="583182"/>
          <a:ext cx="0" cy="3858322"/>
        </a:xfrm>
        <a:prstGeom xmlns:a="http://schemas.openxmlformats.org/drawingml/2006/main" prst="line">
          <a:avLst/>
        </a:prstGeom>
        <a:ln xmlns:a="http://schemas.openxmlformats.org/drawingml/2006/main" w="9525" cap="flat" cmpd="sng" algn="ctr">
          <a:solidFill>
            <a:schemeClr val="bg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fr-F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268968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EBB98A93-9BE6-4054-A19C-1E30240AECE6}" type="datetimeFigureOut">
              <a:rPr lang="fr-FR" smtClean="0"/>
              <a:t>14/04/2018</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3169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p:txBody>
          <a:bodyPr/>
          <a:lstStyle/>
          <a:p>
            <a:endParaRPr lang="fr-F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171412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p:txBody>
          <a:bodyPr/>
          <a:lstStyle/>
          <a:p>
            <a:endParaRPr lang="fr-F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951961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3644679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BB98A93-9BE6-4054-A19C-1E30240AECE6}" type="datetimeFigureOut">
              <a:rPr lang="fr-FR" smtClean="0"/>
              <a:t>14/04/2018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199198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BB98A93-9BE6-4054-A19C-1E30240AECE6}" type="datetimeFigureOut">
              <a:rPr lang="fr-FR" smtClean="0"/>
              <a:t>14/04/2018</a:t>
            </a:fld>
            <a:endParaRPr lang="fr-FR"/>
          </a:p>
        </p:txBody>
      </p:sp>
      <p:sp>
        <p:nvSpPr>
          <p:cNvPr id="8" name="Footer Placeholder 7"/>
          <p:cNvSpPr>
            <a:spLocks noGrp="1"/>
          </p:cNvSpPr>
          <p:nvPr>
            <p:ph type="ftr" sz="quarter" idx="11"/>
          </p:nvPr>
        </p:nvSpPr>
        <p:spPr>
          <a:xfrm>
            <a:off x="561111" y="6391838"/>
            <a:ext cx="3644282" cy="304801"/>
          </a:xfrm>
        </p:spPr>
        <p:txBody>
          <a:bodyPr/>
          <a:lstStyle/>
          <a:p>
            <a:endParaRPr lang="fr-FR"/>
          </a:p>
        </p:txBody>
      </p:sp>
      <p:sp>
        <p:nvSpPr>
          <p:cNvPr id="9" name="Slide Number Placeholder 8"/>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633116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358348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387596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404361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EBB98A93-9BE6-4054-A19C-1E30240AECE6}" type="datetimeFigureOut">
              <a:rPr lang="fr-FR" smtClean="0"/>
              <a:t>14/04/2018</a:t>
            </a:fld>
            <a:endParaRPr lang="fr-FR"/>
          </a:p>
        </p:txBody>
      </p:sp>
      <p:sp>
        <p:nvSpPr>
          <p:cNvPr id="5" name="Footer Placeholder 4"/>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362315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B98A93-9BE6-4054-A19C-1E30240AECE6}" type="datetimeFigureOut">
              <a:rPr lang="fr-FR" smtClean="0"/>
              <a:t>14/04/2018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611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BB98A93-9BE6-4054-A19C-1E30240AECE6}" type="datetimeFigureOut">
              <a:rPr lang="fr-FR" smtClean="0"/>
              <a:t>14/04/2018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243540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EBB98A93-9BE6-4054-A19C-1E30240AECE6}" type="datetimeFigureOut">
              <a:rPr lang="fr-FR" smtClean="0"/>
              <a:t>14/04/2018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307794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98A93-9BE6-4054-A19C-1E30240AECE6}" type="datetimeFigureOut">
              <a:rPr lang="fr-FR" smtClean="0"/>
              <a:t>14/04/2018</a:t>
            </a:fld>
            <a:endParaRPr lang="fr-FR"/>
          </a:p>
        </p:txBody>
      </p:sp>
      <p:sp>
        <p:nvSpPr>
          <p:cNvPr id="3" name="Footer Placeholder 2"/>
          <p:cNvSpPr>
            <a:spLocks noGrp="1"/>
          </p:cNvSpPr>
          <p:nvPr>
            <p:ph type="ftr" sz="quarter" idx="11"/>
          </p:nvPr>
        </p:nvSpPr>
        <p:spPr/>
        <p:txBody>
          <a:bodyPr/>
          <a:lstStyle/>
          <a:p>
            <a:endParaRPr lang="fr-F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53224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EBB98A93-9BE6-4054-A19C-1E30240AECE6}" type="datetimeFigureOut">
              <a:rPr lang="fr-FR" smtClean="0"/>
              <a:t>14/04/2018</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213789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EBB98A93-9BE6-4054-A19C-1E30240AECE6}" type="datetimeFigureOut">
              <a:rPr lang="fr-FR" smtClean="0"/>
              <a:t>14/04/2018</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8FFB1B-E66E-4CB8-9AC5-7C8AC346E3D6}" type="slidenum">
              <a:rPr lang="fr-FR" smtClean="0"/>
              <a:t>‹N°›</a:t>
            </a:fld>
            <a:endParaRPr lang="fr-FR"/>
          </a:p>
        </p:txBody>
      </p:sp>
    </p:spTree>
    <p:extLst>
      <p:ext uri="{BB962C8B-B14F-4D97-AF65-F5344CB8AC3E}">
        <p14:creationId xmlns:p14="http://schemas.microsoft.com/office/powerpoint/2010/main" val="1634991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BB98A93-9BE6-4054-A19C-1E30240AECE6}" type="datetimeFigureOut">
              <a:rPr lang="fr-FR" smtClean="0"/>
              <a:t>14/04/2018</a:t>
            </a:fld>
            <a:endParaRPr lang="fr-F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fr-F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08FFB1B-E66E-4CB8-9AC5-7C8AC346E3D6}" type="slidenum">
              <a:rPr lang="fr-FR" smtClean="0"/>
              <a:t>‹N°›</a:t>
            </a:fld>
            <a:endParaRPr lang="fr-FR"/>
          </a:p>
        </p:txBody>
      </p:sp>
    </p:spTree>
    <p:extLst>
      <p:ext uri="{BB962C8B-B14F-4D97-AF65-F5344CB8AC3E}">
        <p14:creationId xmlns:p14="http://schemas.microsoft.com/office/powerpoint/2010/main" val="29615697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chart" Target="../charts/char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chart" Target="../charts/char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chart" Target="../charts/char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27C2237-2D18-4F61-B89E-9AB428749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000" y="1730301"/>
            <a:ext cx="7920000" cy="5035475"/>
          </a:xfrm>
          <a:prstGeom prst="ellipse">
            <a:avLst/>
          </a:prstGeom>
          <a:ln w="76200">
            <a:solidFill>
              <a:schemeClr val="tx1"/>
            </a:solidFill>
          </a:ln>
          <a:effectLst/>
        </p:spPr>
      </p:pic>
      <p:sp>
        <p:nvSpPr>
          <p:cNvPr id="2" name="Titre 1">
            <a:extLst>
              <a:ext uri="{FF2B5EF4-FFF2-40B4-BE49-F238E27FC236}">
                <a16:creationId xmlns:a16="http://schemas.microsoft.com/office/drawing/2014/main" id="{A511067F-B098-44BD-9947-C873A1E59E28}"/>
              </a:ext>
            </a:extLst>
          </p:cNvPr>
          <p:cNvSpPr>
            <a:spLocks noGrp="1"/>
          </p:cNvSpPr>
          <p:nvPr>
            <p:ph type="title"/>
          </p:nvPr>
        </p:nvSpPr>
        <p:spPr>
          <a:xfrm>
            <a:off x="1715294" y="1486624"/>
            <a:ext cx="8761413" cy="1379239"/>
          </a:xfrm>
        </p:spPr>
        <p:txBody>
          <a:bodyPr>
            <a:prstTxWarp prst="textArchUp">
              <a:avLst/>
            </a:prstTxWarp>
          </a:bodyPr>
          <a:lstStyle/>
          <a:p>
            <a:pPr algn="ctr"/>
            <a:r>
              <a:rPr lang="fr-FR" sz="4400" b="1" dirty="0">
                <a:solidFill>
                  <a:schemeClr val="bg1"/>
                </a:solidFill>
                <a:latin typeface="Arial Rounded MT Bold" panose="020F0704030504030204" pitchFamily="34" charset="0"/>
              </a:rPr>
              <a:t>RÉCOLTE D’AILES</a:t>
            </a:r>
            <a:br>
              <a:rPr lang="fr-FR" sz="4400" b="1" dirty="0">
                <a:solidFill>
                  <a:schemeClr val="bg1"/>
                </a:solidFill>
                <a:latin typeface="Arial Rounded MT Bold" panose="020F0704030504030204" pitchFamily="34" charset="0"/>
              </a:rPr>
            </a:br>
            <a:r>
              <a:rPr lang="fr-FR" sz="4400" b="1" dirty="0">
                <a:solidFill>
                  <a:schemeClr val="bg1"/>
                </a:solidFill>
                <a:latin typeface="Arial Rounded MT Bold" panose="020F0704030504030204" pitchFamily="34" charset="0"/>
              </a:rPr>
              <a:t>2016 / 2017</a:t>
            </a:r>
          </a:p>
        </p:txBody>
      </p:sp>
      <p:pic>
        <p:nvPicPr>
          <p:cNvPr id="7" name="Image 6">
            <a:extLst>
              <a:ext uri="{FF2B5EF4-FFF2-40B4-BE49-F238E27FC236}">
                <a16:creationId xmlns:a16="http://schemas.microsoft.com/office/drawing/2014/main" id="{9DD5C953-3A13-44BC-B6B9-18FCBA32D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122" y="791020"/>
            <a:ext cx="2357167" cy="1150522"/>
          </a:xfrm>
          <a:prstGeom prst="rect">
            <a:avLst/>
          </a:prstGeom>
        </p:spPr>
      </p:pic>
      <p:pic>
        <p:nvPicPr>
          <p:cNvPr id="6" name="Image 5">
            <a:extLst>
              <a:ext uri="{FF2B5EF4-FFF2-40B4-BE49-F238E27FC236}">
                <a16:creationId xmlns:a16="http://schemas.microsoft.com/office/drawing/2014/main" id="{08A6EFC7-DFAB-43A5-80C2-E89DC2314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12" y="789525"/>
            <a:ext cx="2325265" cy="1150522"/>
          </a:xfrm>
          <a:prstGeom prst="rect">
            <a:avLst/>
          </a:prstGeom>
        </p:spPr>
      </p:pic>
    </p:spTree>
    <p:extLst>
      <p:ext uri="{BB962C8B-B14F-4D97-AF65-F5344CB8AC3E}">
        <p14:creationId xmlns:p14="http://schemas.microsoft.com/office/powerpoint/2010/main" val="169776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9F738AB-9E4C-45F4-836B-1936DD934EFB}"/>
              </a:ext>
            </a:extLst>
          </p:cNvPr>
          <p:cNvSpPr txBox="1">
            <a:spLocks noGrp="1"/>
          </p:cNvSpPr>
          <p:nvPr>
            <p:ph type="body" sz="half" idx="2"/>
          </p:nvPr>
        </p:nvSpPr>
        <p:spPr>
          <a:xfrm>
            <a:off x="474730" y="2641788"/>
            <a:ext cx="4532169" cy="1384995"/>
          </a:xfrm>
          <a:prstGeom prst="rect">
            <a:avLst/>
          </a:prstGeom>
          <a:noFill/>
        </p:spPr>
        <p:txBody>
          <a:bodyPr wrap="square" rtlCol="0">
            <a:spAutoFit/>
          </a:bodyPr>
          <a:lstStyle/>
          <a:p>
            <a:pPr>
              <a:spcBef>
                <a:spcPts val="0"/>
              </a:spcBef>
            </a:pPr>
            <a:r>
              <a:rPr lang="fr-FR" sz="2800" b="1" dirty="0">
                <a:solidFill>
                  <a:srgbClr val="FFFF00"/>
                </a:solidFill>
              </a:rPr>
              <a:t>Ratio sexe – âge pour</a:t>
            </a:r>
          </a:p>
          <a:p>
            <a:pPr>
              <a:spcBef>
                <a:spcPts val="0"/>
              </a:spcBef>
            </a:pPr>
            <a:r>
              <a:rPr lang="fr-FR" sz="2800" b="1" dirty="0">
                <a:solidFill>
                  <a:srgbClr val="FFFF00"/>
                </a:solidFill>
              </a:rPr>
              <a:t>les </a:t>
            </a:r>
            <a:r>
              <a:rPr lang="fr-FR" sz="2800" b="1" u="sng" dirty="0">
                <a:solidFill>
                  <a:srgbClr val="FFFF00"/>
                </a:solidFill>
              </a:rPr>
              <a:t>141 sarcelles d’hiver </a:t>
            </a:r>
            <a:r>
              <a:rPr lang="fr-FR" sz="2800" b="1" dirty="0">
                <a:solidFill>
                  <a:srgbClr val="FFFF00"/>
                </a:solidFill>
              </a:rPr>
              <a:t>prélevées</a:t>
            </a:r>
          </a:p>
        </p:txBody>
      </p:sp>
      <p:sp>
        <p:nvSpPr>
          <p:cNvPr id="7" name="Titre 1">
            <a:extLst>
              <a:ext uri="{FF2B5EF4-FFF2-40B4-BE49-F238E27FC236}">
                <a16:creationId xmlns:a16="http://schemas.microsoft.com/office/drawing/2014/main" id="{0524119B-4380-4ABC-80D1-AFC4E0BE9F3A}"/>
              </a:ext>
            </a:extLst>
          </p:cNvPr>
          <p:cNvSpPr txBox="1">
            <a:spLocks/>
          </p:cNvSpPr>
          <p:nvPr/>
        </p:nvSpPr>
        <p:spPr bwMode="gray">
          <a:xfrm>
            <a:off x="452428" y="122056"/>
            <a:ext cx="8761413" cy="1197505"/>
          </a:xfrm>
          <a:prstGeom prst="rect">
            <a:avLst/>
          </a:prstGeom>
          <a:solidFill>
            <a:srgbClr val="660066"/>
          </a:solidFill>
          <a:ln w="28575">
            <a:solidFill>
              <a:schemeClr val="bg1"/>
            </a:solidFill>
          </a:ln>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a:p>
            <a:r>
              <a:rPr lang="fr-FR" dirty="0">
                <a:solidFill>
                  <a:schemeClr val="bg1"/>
                </a:solidFill>
                <a:latin typeface="Arial Rounded MT Bold" panose="020F0704030504030204" pitchFamily="34" charset="0"/>
              </a:rPr>
              <a:t>A.C.D.P.M. Baie de Somme en détail</a:t>
            </a:r>
          </a:p>
        </p:txBody>
      </p:sp>
      <p:pic>
        <p:nvPicPr>
          <p:cNvPr id="8" name="Image 7">
            <a:extLst>
              <a:ext uri="{FF2B5EF4-FFF2-40B4-BE49-F238E27FC236}">
                <a16:creationId xmlns:a16="http://schemas.microsoft.com/office/drawing/2014/main" id="{D53A179E-1F06-4223-9716-FC9442B3B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pic>
        <p:nvPicPr>
          <p:cNvPr id="9" name="Picture 2" descr="Aucun texte alternatif disponible.">
            <a:extLst>
              <a:ext uri="{FF2B5EF4-FFF2-40B4-BE49-F238E27FC236}">
                <a16:creationId xmlns:a16="http://schemas.microsoft.com/office/drawing/2014/main" id="{3D7673A1-AA1C-4210-A00A-D1F26C27FC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20000">
            <a:off x="1540825" y="3948527"/>
            <a:ext cx="2160000" cy="21854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Graphique 11">
            <a:extLst>
              <a:ext uri="{FF2B5EF4-FFF2-40B4-BE49-F238E27FC236}">
                <a16:creationId xmlns:a16="http://schemas.microsoft.com/office/drawing/2014/main" id="{D35E4D00-6A9F-45DB-B0FB-60F27AB0E436}"/>
              </a:ext>
            </a:extLst>
          </p:cNvPr>
          <p:cNvGraphicFramePr>
            <a:graphicFrameLocks/>
          </p:cNvGraphicFramePr>
          <p:nvPr>
            <p:extLst>
              <p:ext uri="{D42A27DB-BD31-4B8C-83A1-F6EECF244321}">
                <p14:modId xmlns:p14="http://schemas.microsoft.com/office/powerpoint/2010/main" val="539127498"/>
              </p:ext>
            </p:extLst>
          </p:nvPr>
        </p:nvGraphicFramePr>
        <p:xfrm>
          <a:off x="4316760" y="1319561"/>
          <a:ext cx="8218800" cy="5562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06964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4000B5E-DA11-472D-B8E5-F05414429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917" y="3460067"/>
            <a:ext cx="5575726" cy="3136346"/>
          </a:xfrm>
          <a:prstGeom prst="roundRect">
            <a:avLst>
              <a:gd name="adj" fmla="val 8594"/>
            </a:avLst>
          </a:prstGeom>
          <a:solidFill>
            <a:srgbClr val="FFFFFF">
              <a:shade val="85000"/>
            </a:srgbClr>
          </a:solidFill>
          <a:ln w="28575">
            <a:solidFill>
              <a:srgbClr val="00B0F0"/>
            </a:solidFill>
          </a:ln>
          <a:effectLst/>
        </p:spPr>
      </p:pic>
      <p:sp>
        <p:nvSpPr>
          <p:cNvPr id="3" name="Espace réservé du contenu 2">
            <a:extLst>
              <a:ext uri="{FF2B5EF4-FFF2-40B4-BE49-F238E27FC236}">
                <a16:creationId xmlns:a16="http://schemas.microsoft.com/office/drawing/2014/main" id="{FCCD428D-78B8-4CDA-8392-F5419911959D}"/>
              </a:ext>
            </a:extLst>
          </p:cNvPr>
          <p:cNvSpPr>
            <a:spLocks noGrp="1"/>
          </p:cNvSpPr>
          <p:nvPr>
            <p:ph idx="1"/>
          </p:nvPr>
        </p:nvSpPr>
        <p:spPr>
          <a:xfrm>
            <a:off x="-78059" y="2229780"/>
            <a:ext cx="11318605" cy="4482791"/>
          </a:xfrm>
        </p:spPr>
        <p:txBody>
          <a:bodyPr>
            <a:noAutofit/>
          </a:bodyPr>
          <a:lstStyle/>
          <a:p>
            <a:pPr marL="114300" indent="0" algn="ctr">
              <a:buNone/>
            </a:pPr>
            <a:r>
              <a:rPr lang="fr-FR" sz="3000" b="1" u="sng" dirty="0">
                <a:solidFill>
                  <a:srgbClr val="0070C0"/>
                </a:solidFill>
              </a:rPr>
              <a:t>REMERCIEMENTS</a:t>
            </a:r>
          </a:p>
          <a:p>
            <a:pPr marL="1371600" lvl="3" indent="0" algn="ctr">
              <a:spcBef>
                <a:spcPts val="0"/>
              </a:spcBef>
              <a:buNone/>
            </a:pPr>
            <a:endParaRPr lang="fr-FR" sz="1600" b="1" u="sng" dirty="0">
              <a:solidFill>
                <a:srgbClr val="0070C0"/>
              </a:solidFill>
            </a:endParaRPr>
          </a:p>
          <a:p>
            <a:pPr marL="114300" indent="0" algn="just">
              <a:spcBef>
                <a:spcPts val="0"/>
              </a:spcBef>
              <a:buNone/>
            </a:pPr>
            <a:r>
              <a:rPr lang="fr-FR" sz="2200" b="1" dirty="0">
                <a:solidFill>
                  <a:schemeClr val="tx1"/>
                </a:solidFill>
              </a:rPr>
              <a:t>L'ADHCGE80 remercie les </a:t>
            </a:r>
            <a:r>
              <a:rPr lang="fr-FR" sz="2200" b="1" u="sng" dirty="0">
                <a:solidFill>
                  <a:schemeClr val="tx1"/>
                </a:solidFill>
              </a:rPr>
              <a:t>117 Chasseurs et Associations</a:t>
            </a:r>
          </a:p>
          <a:p>
            <a:pPr marL="114300" indent="0" algn="just">
              <a:spcBef>
                <a:spcPts val="0"/>
              </a:spcBef>
              <a:buNone/>
            </a:pPr>
            <a:r>
              <a:rPr lang="fr-FR" sz="2200" b="1" dirty="0">
                <a:solidFill>
                  <a:schemeClr val="tx1"/>
                </a:solidFill>
              </a:rPr>
              <a:t>	- ACDPM Baie d'Authie,</a:t>
            </a:r>
          </a:p>
          <a:p>
            <a:pPr marL="114300" indent="0" algn="just">
              <a:spcBef>
                <a:spcPts val="0"/>
              </a:spcBef>
              <a:buNone/>
            </a:pPr>
            <a:r>
              <a:rPr lang="fr-FR" sz="2200" b="1" dirty="0">
                <a:solidFill>
                  <a:schemeClr val="tx1"/>
                </a:solidFill>
              </a:rPr>
              <a:t>	- ACDPM Baie de Somme,</a:t>
            </a:r>
          </a:p>
          <a:p>
            <a:pPr marL="114300" indent="0" algn="just">
              <a:spcBef>
                <a:spcPts val="0"/>
              </a:spcBef>
              <a:buNone/>
            </a:pPr>
            <a:r>
              <a:rPr lang="fr-FR" sz="2200" b="1" dirty="0">
                <a:solidFill>
                  <a:schemeClr val="tx1"/>
                </a:solidFill>
              </a:rPr>
              <a:t>	- A.S.M.C.</a:t>
            </a:r>
          </a:p>
          <a:p>
            <a:pPr marL="114300" indent="0" algn="just">
              <a:spcBef>
                <a:spcPts val="0"/>
              </a:spcBef>
              <a:buNone/>
            </a:pPr>
            <a:r>
              <a:rPr lang="fr-FR" sz="2200" b="1" dirty="0">
                <a:solidFill>
                  <a:schemeClr val="tx1"/>
                </a:solidFill>
              </a:rPr>
              <a:t>pour leur participation à cette étude.</a:t>
            </a:r>
          </a:p>
          <a:p>
            <a:pPr marL="114300" indent="0" algn="just">
              <a:spcBef>
                <a:spcPts val="600"/>
              </a:spcBef>
              <a:buNone/>
            </a:pPr>
            <a:r>
              <a:rPr lang="fr-FR" sz="2200" b="1" dirty="0">
                <a:solidFill>
                  <a:schemeClr val="tx1"/>
                </a:solidFill>
              </a:rPr>
              <a:t>Je remercie aussi </a:t>
            </a:r>
            <a:r>
              <a:rPr lang="fr-FR" sz="2200" b="1" u="sng" dirty="0">
                <a:solidFill>
                  <a:schemeClr val="tx1"/>
                </a:solidFill>
              </a:rPr>
              <a:t>l'équipe de lecteurs</a:t>
            </a:r>
            <a:r>
              <a:rPr lang="fr-FR" sz="2200" b="1" dirty="0">
                <a:solidFill>
                  <a:schemeClr val="tx1"/>
                </a:solidFill>
              </a:rPr>
              <a:t> </a:t>
            </a:r>
            <a:r>
              <a:rPr lang="fr-FR" sz="2200" dirty="0">
                <a:solidFill>
                  <a:schemeClr val="tx1"/>
                </a:solidFill>
              </a:rPr>
              <a:t>(Rémi B.,</a:t>
            </a:r>
          </a:p>
          <a:p>
            <a:pPr marL="114300" indent="0" algn="just">
              <a:spcBef>
                <a:spcPts val="600"/>
              </a:spcBef>
              <a:buNone/>
            </a:pPr>
            <a:r>
              <a:rPr lang="fr-FR" sz="2200" dirty="0">
                <a:solidFill>
                  <a:schemeClr val="tx1"/>
                </a:solidFill>
              </a:rPr>
              <a:t>Christophe C., </a:t>
            </a:r>
            <a:r>
              <a:rPr lang="fr-FR" sz="2200" dirty="0" err="1">
                <a:solidFill>
                  <a:schemeClr val="tx1"/>
                </a:solidFill>
              </a:rPr>
              <a:t>Flavian</a:t>
            </a:r>
            <a:r>
              <a:rPr lang="fr-FR" sz="2200" dirty="0">
                <a:solidFill>
                  <a:schemeClr val="tx1"/>
                </a:solidFill>
              </a:rPr>
              <a:t>, </a:t>
            </a:r>
            <a:r>
              <a:rPr lang="fr-FR" sz="2200" dirty="0" err="1">
                <a:solidFill>
                  <a:schemeClr val="tx1"/>
                </a:solidFill>
              </a:rPr>
              <a:t>Loic</a:t>
            </a:r>
            <a:r>
              <a:rPr lang="fr-FR" sz="2200" dirty="0">
                <a:solidFill>
                  <a:schemeClr val="tx1"/>
                </a:solidFill>
              </a:rPr>
              <a:t>, Kévin et Nicolas),</a:t>
            </a:r>
          </a:p>
          <a:p>
            <a:pPr marL="114300" indent="0" algn="just">
              <a:spcBef>
                <a:spcPts val="0"/>
              </a:spcBef>
              <a:buNone/>
            </a:pPr>
            <a:r>
              <a:rPr lang="fr-FR" sz="2200" b="1" dirty="0">
                <a:solidFill>
                  <a:schemeClr val="tx1"/>
                </a:solidFill>
              </a:rPr>
              <a:t>la </a:t>
            </a:r>
            <a:r>
              <a:rPr lang="fr-FR" sz="2200" b="1" u="sng" dirty="0">
                <a:solidFill>
                  <a:schemeClr val="tx1"/>
                </a:solidFill>
              </a:rPr>
              <a:t>FDC80</a:t>
            </a:r>
            <a:r>
              <a:rPr lang="fr-FR" sz="2200" b="1" dirty="0">
                <a:solidFill>
                  <a:schemeClr val="tx1"/>
                </a:solidFill>
              </a:rPr>
              <a:t> </a:t>
            </a:r>
            <a:r>
              <a:rPr lang="fr-FR" sz="2200" dirty="0">
                <a:solidFill>
                  <a:schemeClr val="tx1"/>
                </a:solidFill>
              </a:rPr>
              <a:t>(stockage, logistique, enveloppes,...)</a:t>
            </a:r>
          </a:p>
          <a:p>
            <a:pPr marL="114300" indent="0" algn="just">
              <a:spcBef>
                <a:spcPts val="0"/>
              </a:spcBef>
              <a:buNone/>
            </a:pPr>
            <a:r>
              <a:rPr lang="fr-FR" sz="2200" b="1" dirty="0">
                <a:solidFill>
                  <a:schemeClr val="tx1"/>
                </a:solidFill>
              </a:rPr>
              <a:t>et </a:t>
            </a:r>
            <a:r>
              <a:rPr lang="fr-FR" sz="2200" b="1" u="sng" dirty="0">
                <a:solidFill>
                  <a:schemeClr val="tx1"/>
                </a:solidFill>
              </a:rPr>
              <a:t>nos partenaires</a:t>
            </a:r>
            <a:r>
              <a:rPr lang="fr-FR" sz="2200" b="1" dirty="0">
                <a:solidFill>
                  <a:schemeClr val="tx1"/>
                </a:solidFill>
              </a:rPr>
              <a:t> qui mettent à disposition</a:t>
            </a:r>
          </a:p>
          <a:p>
            <a:pPr marL="114300" indent="0" algn="just">
              <a:spcBef>
                <a:spcPts val="0"/>
              </a:spcBef>
              <a:buNone/>
            </a:pPr>
            <a:r>
              <a:rPr lang="fr-FR" sz="2200" b="1" dirty="0">
                <a:solidFill>
                  <a:schemeClr val="tx1"/>
                </a:solidFill>
              </a:rPr>
              <a:t>les enveloppes.</a:t>
            </a:r>
          </a:p>
          <a:p>
            <a:pPr marL="1371600" lvl="3" indent="0" algn="just">
              <a:buNone/>
            </a:pPr>
            <a:endParaRPr lang="fr-FR" sz="2400" b="1" dirty="0">
              <a:solidFill>
                <a:schemeClr val="tx1"/>
              </a:solidFill>
            </a:endParaRPr>
          </a:p>
        </p:txBody>
      </p:sp>
      <p:pic>
        <p:nvPicPr>
          <p:cNvPr id="4" name="Image 3">
            <a:extLst>
              <a:ext uri="{FF2B5EF4-FFF2-40B4-BE49-F238E27FC236}">
                <a16:creationId xmlns:a16="http://schemas.microsoft.com/office/drawing/2014/main" id="{EE54455E-65C7-4468-8857-9807BA3DB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sp>
        <p:nvSpPr>
          <p:cNvPr id="5" name="Titre 1">
            <a:extLst>
              <a:ext uri="{FF2B5EF4-FFF2-40B4-BE49-F238E27FC236}">
                <a16:creationId xmlns:a16="http://schemas.microsoft.com/office/drawing/2014/main" id="{D94A52D5-3ED9-489D-9912-E90E05420D80}"/>
              </a:ext>
            </a:extLst>
          </p:cNvPr>
          <p:cNvSpPr txBox="1">
            <a:spLocks/>
          </p:cNvSpPr>
          <p:nvPr/>
        </p:nvSpPr>
        <p:spPr bwMode="gray">
          <a:xfrm>
            <a:off x="497032" y="483014"/>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p:txBody>
      </p:sp>
    </p:spTree>
    <p:extLst>
      <p:ext uri="{BB962C8B-B14F-4D97-AF65-F5344CB8AC3E}">
        <p14:creationId xmlns:p14="http://schemas.microsoft.com/office/powerpoint/2010/main" val="262521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CCD428D-78B8-4CDA-8392-F5419911959D}"/>
              </a:ext>
            </a:extLst>
          </p:cNvPr>
          <p:cNvSpPr>
            <a:spLocks noGrp="1"/>
          </p:cNvSpPr>
          <p:nvPr>
            <p:ph idx="1"/>
          </p:nvPr>
        </p:nvSpPr>
        <p:spPr>
          <a:xfrm>
            <a:off x="156000" y="2286000"/>
            <a:ext cx="11880000" cy="4572000"/>
          </a:xfrm>
        </p:spPr>
        <p:txBody>
          <a:bodyPr>
            <a:noAutofit/>
          </a:bodyPr>
          <a:lstStyle/>
          <a:p>
            <a:pPr marL="57150" indent="0" algn="ctr">
              <a:buNone/>
            </a:pPr>
            <a:r>
              <a:rPr lang="fr-FR" sz="2100" b="1" u="sng" dirty="0">
                <a:solidFill>
                  <a:srgbClr val="0070C0"/>
                </a:solidFill>
              </a:rPr>
              <a:t>REMARQUES</a:t>
            </a:r>
          </a:p>
          <a:p>
            <a:pPr marL="457200" lvl="1" indent="0" algn="just">
              <a:spcBef>
                <a:spcPts val="0"/>
              </a:spcBef>
              <a:buNone/>
            </a:pPr>
            <a:endParaRPr lang="fr-FR" sz="1900" b="1" u="sng" dirty="0">
              <a:solidFill>
                <a:schemeClr val="tx1"/>
              </a:solidFill>
            </a:endParaRPr>
          </a:p>
          <a:p>
            <a:pPr algn="just"/>
            <a:r>
              <a:rPr lang="fr-FR" sz="1900" b="1" dirty="0">
                <a:solidFill>
                  <a:schemeClr val="tx1"/>
                </a:solidFill>
              </a:rPr>
              <a:t>Toutefois, tout n'est pas parfait. En effet, de nombreuses enveloppes ne sont pas correctement renseignées et pour certaines d'entres elles, cela causera la sortie de l'aile à l'étude finale.</a:t>
            </a:r>
          </a:p>
          <a:p>
            <a:pPr algn="just"/>
            <a:r>
              <a:rPr lang="fr-FR" sz="1900" b="1" dirty="0">
                <a:solidFill>
                  <a:schemeClr val="tx1"/>
                </a:solidFill>
              </a:rPr>
              <a:t>Par exemple, pensez à mettre au moins le département pour localiser au minimum le prélèvement. Si pas de département, ou commune de prélèvement, le protocole n'est pas respecté.</a:t>
            </a:r>
          </a:p>
          <a:p>
            <a:pPr algn="just"/>
            <a:r>
              <a:rPr lang="fr-FR" sz="1900" b="1" dirty="0">
                <a:solidFill>
                  <a:schemeClr val="tx1"/>
                </a:solidFill>
              </a:rPr>
              <a:t>Idem pour l'aile, il faut mettre l'aile droite ou les 2 ailes dans le cas où la droite est trop abîmée. Une aile gauche seule, c'est une donnée non prise en compte à la fin ... .</a:t>
            </a:r>
          </a:p>
          <a:p>
            <a:pPr algn="just"/>
            <a:r>
              <a:rPr lang="fr-FR" sz="1900" b="1" dirty="0">
                <a:solidFill>
                  <a:schemeClr val="tx1"/>
                </a:solidFill>
              </a:rPr>
              <a:t>Vous souhaitez recevoir votre bilan individuel + la synthèse nationale, il est important de remplir de manière lisible, sur 4 ou 5 enveloppes, votre adresse mail, tout en remplissant, là aussi de manière lisible, votre nom et prénom. Sur les autres enveloppes, vous pouvez marquer que votre nom et prénom, en plus des données obligatoires (département, date,...) bien sur.</a:t>
            </a:r>
          </a:p>
          <a:p>
            <a:pPr marL="0" indent="0" algn="just">
              <a:buNone/>
            </a:pPr>
            <a:endParaRPr lang="fr-FR" sz="1900" b="1" dirty="0">
              <a:solidFill>
                <a:schemeClr val="tx1"/>
              </a:solidFill>
            </a:endParaRPr>
          </a:p>
        </p:txBody>
      </p:sp>
      <p:pic>
        <p:nvPicPr>
          <p:cNvPr id="4" name="Image 3">
            <a:extLst>
              <a:ext uri="{FF2B5EF4-FFF2-40B4-BE49-F238E27FC236}">
                <a16:creationId xmlns:a16="http://schemas.microsoft.com/office/drawing/2014/main" id="{CC75282B-F8B6-4FB3-B0E6-7ECD8C35F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sp>
        <p:nvSpPr>
          <p:cNvPr id="5" name="Titre 1">
            <a:extLst>
              <a:ext uri="{FF2B5EF4-FFF2-40B4-BE49-F238E27FC236}">
                <a16:creationId xmlns:a16="http://schemas.microsoft.com/office/drawing/2014/main" id="{9E5F689E-2EB9-45E3-8475-3F519BF2EB03}"/>
              </a:ext>
            </a:extLst>
          </p:cNvPr>
          <p:cNvSpPr txBox="1">
            <a:spLocks/>
          </p:cNvSpPr>
          <p:nvPr/>
        </p:nvSpPr>
        <p:spPr bwMode="gray">
          <a:xfrm>
            <a:off x="497032" y="483014"/>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p:txBody>
      </p:sp>
    </p:spTree>
    <p:extLst>
      <p:ext uri="{BB962C8B-B14F-4D97-AF65-F5344CB8AC3E}">
        <p14:creationId xmlns:p14="http://schemas.microsoft.com/office/powerpoint/2010/main" val="183956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11067F-B098-44BD-9947-C873A1E59E28}"/>
              </a:ext>
            </a:extLst>
          </p:cNvPr>
          <p:cNvSpPr>
            <a:spLocks noGrp="1"/>
          </p:cNvSpPr>
          <p:nvPr>
            <p:ph type="title"/>
          </p:nvPr>
        </p:nvSpPr>
        <p:spPr>
          <a:xfrm>
            <a:off x="497032" y="483013"/>
            <a:ext cx="8761413" cy="1078157"/>
          </a:xfrm>
        </p:spPr>
        <p:txBody>
          <a:bodyPr/>
          <a:lstStyle/>
          <a:p>
            <a:r>
              <a:rPr lang="fr-FR" dirty="0">
                <a:solidFill>
                  <a:schemeClr val="bg1"/>
                </a:solidFill>
                <a:latin typeface="Arial Rounded MT Bold" panose="020F0704030504030204" pitchFamily="34" charset="0"/>
              </a:rPr>
              <a:t>Récolte d’ailes 2016/2017</a:t>
            </a:r>
            <a:br>
              <a:rPr lang="fr-FR" dirty="0">
                <a:solidFill>
                  <a:schemeClr val="bg1"/>
                </a:solidFill>
                <a:latin typeface="Arial Rounded MT Bold" panose="020F0704030504030204" pitchFamily="34" charset="0"/>
              </a:rPr>
            </a:br>
            <a:r>
              <a:rPr lang="fr-FR" dirty="0">
                <a:solidFill>
                  <a:schemeClr val="bg1"/>
                </a:solidFill>
                <a:latin typeface="Arial Rounded MT Bold" panose="020F0704030504030204" pitchFamily="34" charset="0"/>
              </a:rPr>
              <a:t>Niveau national</a:t>
            </a:r>
          </a:p>
        </p:txBody>
      </p:sp>
      <p:sp>
        <p:nvSpPr>
          <p:cNvPr id="4" name="Espace réservé du contenu 3">
            <a:extLst>
              <a:ext uri="{FF2B5EF4-FFF2-40B4-BE49-F238E27FC236}">
                <a16:creationId xmlns:a16="http://schemas.microsoft.com/office/drawing/2014/main" id="{93B98E7B-E381-4FB6-85D0-143FDB27C6ED}"/>
              </a:ext>
            </a:extLst>
          </p:cNvPr>
          <p:cNvSpPr>
            <a:spLocks noGrp="1"/>
          </p:cNvSpPr>
          <p:nvPr>
            <p:ph idx="1"/>
          </p:nvPr>
        </p:nvSpPr>
        <p:spPr>
          <a:xfrm>
            <a:off x="0" y="2068241"/>
            <a:ext cx="4005398" cy="1935047"/>
          </a:xfrm>
        </p:spPr>
        <p:txBody>
          <a:bodyPr>
            <a:normAutofit/>
          </a:bodyPr>
          <a:lstStyle/>
          <a:p>
            <a:pPr marL="0" indent="0">
              <a:buNone/>
            </a:pPr>
            <a:r>
              <a:rPr lang="fr-FR" sz="2400" b="1" dirty="0">
                <a:solidFill>
                  <a:schemeClr val="tx1"/>
                </a:solidFill>
              </a:rPr>
              <a:t>Un très bon cru avec :</a:t>
            </a:r>
          </a:p>
          <a:p>
            <a:r>
              <a:rPr lang="fr-FR" sz="2400" b="1" dirty="0">
                <a:solidFill>
                  <a:schemeClr val="tx1"/>
                </a:solidFill>
              </a:rPr>
              <a:t>17 646 ailes récoltées </a:t>
            </a:r>
          </a:p>
          <a:p>
            <a:r>
              <a:rPr lang="fr-FR" sz="2400" b="1" dirty="0">
                <a:solidFill>
                  <a:schemeClr val="tx1"/>
                </a:solidFill>
              </a:rPr>
              <a:t>dans 50 départements</a:t>
            </a:r>
          </a:p>
        </p:txBody>
      </p:sp>
      <p:pic>
        <p:nvPicPr>
          <p:cNvPr id="6" name="Image 5">
            <a:extLst>
              <a:ext uri="{FF2B5EF4-FFF2-40B4-BE49-F238E27FC236}">
                <a16:creationId xmlns:a16="http://schemas.microsoft.com/office/drawing/2014/main" id="{357B63F0-67AE-47A3-9E39-88CD08599896}"/>
              </a:ext>
            </a:extLst>
          </p:cNvPr>
          <p:cNvPicPr>
            <a:picLocks noChangeAspect="1"/>
          </p:cNvPicPr>
          <p:nvPr/>
        </p:nvPicPr>
        <p:blipFill>
          <a:blip r:embed="rId2"/>
          <a:stretch>
            <a:fillRect/>
          </a:stretch>
        </p:blipFill>
        <p:spPr>
          <a:xfrm>
            <a:off x="3867396" y="2392154"/>
            <a:ext cx="8280000" cy="4421242"/>
          </a:xfrm>
          <a:prstGeom prst="rect">
            <a:avLst/>
          </a:prstGeom>
          <a:ln>
            <a:solidFill>
              <a:schemeClr val="tx1"/>
            </a:solidFill>
          </a:ln>
        </p:spPr>
      </p:pic>
      <p:pic>
        <p:nvPicPr>
          <p:cNvPr id="7" name="Image 6">
            <a:extLst>
              <a:ext uri="{FF2B5EF4-FFF2-40B4-BE49-F238E27FC236}">
                <a16:creationId xmlns:a16="http://schemas.microsoft.com/office/drawing/2014/main" id="{036A9390-11DC-48D6-B07C-464C65C04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7687" y="701810"/>
            <a:ext cx="816794" cy="404143"/>
          </a:xfrm>
          <a:prstGeom prst="rect">
            <a:avLst/>
          </a:prstGeom>
        </p:spPr>
      </p:pic>
    </p:spTree>
    <p:extLst>
      <p:ext uri="{BB962C8B-B14F-4D97-AF65-F5344CB8AC3E}">
        <p14:creationId xmlns:p14="http://schemas.microsoft.com/office/powerpoint/2010/main" val="394899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262BCF5-4C35-40E3-8BC2-941E0826463A}"/>
              </a:ext>
            </a:extLst>
          </p:cNvPr>
          <p:cNvPicPr>
            <a:picLocks noGrp="1" noChangeAspect="1"/>
          </p:cNvPicPr>
          <p:nvPr>
            <p:ph idx="1"/>
          </p:nvPr>
        </p:nvPicPr>
        <p:blipFill>
          <a:blip r:embed="rId2"/>
          <a:stretch>
            <a:fillRect/>
          </a:stretch>
        </p:blipFill>
        <p:spPr>
          <a:xfrm>
            <a:off x="3848026" y="1904662"/>
            <a:ext cx="8280000" cy="4886432"/>
          </a:xfrm>
          <a:prstGeom prst="rect">
            <a:avLst/>
          </a:prstGeom>
          <a:ln>
            <a:solidFill>
              <a:schemeClr val="tx1"/>
            </a:solidFill>
          </a:ln>
        </p:spPr>
      </p:pic>
      <p:sp>
        <p:nvSpPr>
          <p:cNvPr id="8" name="Espace réservé du contenu 3">
            <a:extLst>
              <a:ext uri="{FF2B5EF4-FFF2-40B4-BE49-F238E27FC236}">
                <a16:creationId xmlns:a16="http://schemas.microsoft.com/office/drawing/2014/main" id="{5450656D-192B-4557-8356-EFEFC4D09695}"/>
              </a:ext>
            </a:extLst>
          </p:cNvPr>
          <p:cNvSpPr txBox="1">
            <a:spLocks/>
          </p:cNvSpPr>
          <p:nvPr/>
        </p:nvSpPr>
        <p:spPr>
          <a:xfrm>
            <a:off x="0" y="2068241"/>
            <a:ext cx="4005398" cy="19350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fr-FR" sz="2400" b="1" dirty="0">
                <a:solidFill>
                  <a:schemeClr val="tx1"/>
                </a:solidFill>
              </a:rPr>
              <a:t>Classement par espèces</a:t>
            </a:r>
          </a:p>
        </p:txBody>
      </p:sp>
      <p:pic>
        <p:nvPicPr>
          <p:cNvPr id="11" name="Image 10">
            <a:extLst>
              <a:ext uri="{FF2B5EF4-FFF2-40B4-BE49-F238E27FC236}">
                <a16:creationId xmlns:a16="http://schemas.microsoft.com/office/drawing/2014/main" id="{42BE45A5-2060-4030-851B-1BC04CFB6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7687" y="701810"/>
            <a:ext cx="816794" cy="404143"/>
          </a:xfrm>
          <a:prstGeom prst="rect">
            <a:avLst/>
          </a:prstGeom>
        </p:spPr>
      </p:pic>
      <p:sp>
        <p:nvSpPr>
          <p:cNvPr id="6" name="Titre 1">
            <a:extLst>
              <a:ext uri="{FF2B5EF4-FFF2-40B4-BE49-F238E27FC236}">
                <a16:creationId xmlns:a16="http://schemas.microsoft.com/office/drawing/2014/main" id="{C42F85DA-ED31-4987-BA52-AC2E8E60C339}"/>
              </a:ext>
            </a:extLst>
          </p:cNvPr>
          <p:cNvSpPr>
            <a:spLocks noGrp="1"/>
          </p:cNvSpPr>
          <p:nvPr>
            <p:ph type="title"/>
          </p:nvPr>
        </p:nvSpPr>
        <p:spPr>
          <a:xfrm>
            <a:off x="497032" y="483013"/>
            <a:ext cx="8761413" cy="1078157"/>
          </a:xfrm>
        </p:spPr>
        <p:txBody>
          <a:bodyPr/>
          <a:lstStyle/>
          <a:p>
            <a:r>
              <a:rPr lang="fr-FR" dirty="0">
                <a:solidFill>
                  <a:schemeClr val="bg1"/>
                </a:solidFill>
                <a:latin typeface="Arial Rounded MT Bold" panose="020F0704030504030204" pitchFamily="34" charset="0"/>
              </a:rPr>
              <a:t>Récolte d’ailes 2016/2017</a:t>
            </a:r>
            <a:br>
              <a:rPr lang="fr-FR" dirty="0">
                <a:solidFill>
                  <a:schemeClr val="bg1"/>
                </a:solidFill>
                <a:latin typeface="Arial Rounded MT Bold" panose="020F0704030504030204" pitchFamily="34" charset="0"/>
              </a:rPr>
            </a:br>
            <a:r>
              <a:rPr lang="fr-FR" dirty="0">
                <a:solidFill>
                  <a:schemeClr val="bg1"/>
                </a:solidFill>
                <a:latin typeface="Arial Rounded MT Bold" panose="020F0704030504030204" pitchFamily="34" charset="0"/>
              </a:rPr>
              <a:t>Niveau national</a:t>
            </a:r>
          </a:p>
        </p:txBody>
      </p:sp>
    </p:spTree>
    <p:extLst>
      <p:ext uri="{BB962C8B-B14F-4D97-AF65-F5344CB8AC3E}">
        <p14:creationId xmlns:p14="http://schemas.microsoft.com/office/powerpoint/2010/main" val="424645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CCD428D-78B8-4CDA-8392-F5419911959D}"/>
              </a:ext>
            </a:extLst>
          </p:cNvPr>
          <p:cNvSpPr>
            <a:spLocks noGrp="1"/>
          </p:cNvSpPr>
          <p:nvPr>
            <p:ph idx="1"/>
          </p:nvPr>
        </p:nvSpPr>
        <p:spPr>
          <a:xfrm>
            <a:off x="497033" y="2241396"/>
            <a:ext cx="11167144" cy="4549697"/>
          </a:xfrm>
        </p:spPr>
        <p:txBody>
          <a:bodyPr>
            <a:noAutofit/>
          </a:bodyPr>
          <a:lstStyle/>
          <a:p>
            <a:pPr marL="0" indent="0" algn="ctr">
              <a:buNone/>
            </a:pPr>
            <a:r>
              <a:rPr lang="fr-FR" sz="2000" b="1" u="sng" dirty="0">
                <a:solidFill>
                  <a:srgbClr val="0070C0"/>
                </a:solidFill>
              </a:rPr>
              <a:t>LES CHIFFRES POUR L’ADHCGE80</a:t>
            </a:r>
          </a:p>
          <a:p>
            <a:pPr marL="0" indent="0" algn="just">
              <a:buNone/>
            </a:pPr>
            <a:r>
              <a:rPr lang="fr-FR" sz="2000" b="1" dirty="0">
                <a:solidFill>
                  <a:schemeClr val="tx1"/>
                </a:solidFill>
              </a:rPr>
              <a:t>Ce sont prés de </a:t>
            </a:r>
            <a:r>
              <a:rPr lang="fr-FR" sz="2000" b="1" u="sng" dirty="0">
                <a:solidFill>
                  <a:schemeClr val="tx1"/>
                </a:solidFill>
              </a:rPr>
              <a:t>30h de lecture et 26h de saisie</a:t>
            </a:r>
            <a:r>
              <a:rPr lang="fr-FR" sz="2000" b="1" dirty="0">
                <a:solidFill>
                  <a:schemeClr val="tx1"/>
                </a:solidFill>
              </a:rPr>
              <a:t> qui ont été réalisées pour les </a:t>
            </a:r>
            <a:r>
              <a:rPr lang="fr-FR" sz="2000" b="1" u="sng" dirty="0">
                <a:solidFill>
                  <a:schemeClr val="tx1"/>
                </a:solidFill>
              </a:rPr>
              <a:t>1 030 ailes</a:t>
            </a:r>
            <a:r>
              <a:rPr lang="fr-FR" sz="2000" b="1" dirty="0">
                <a:solidFill>
                  <a:schemeClr val="tx1"/>
                </a:solidFill>
              </a:rPr>
              <a:t> récoltées par l'ADHCGE80. Je remercie les lecteurs et Emelyne Lefebvre pour le temps passé à la saisie.</a:t>
            </a:r>
          </a:p>
          <a:p>
            <a:pPr marL="0" indent="0" algn="just">
              <a:buNone/>
            </a:pPr>
            <a:r>
              <a:rPr lang="fr-FR" sz="2000" b="1" dirty="0">
                <a:solidFill>
                  <a:schemeClr val="tx1"/>
                </a:solidFill>
              </a:rPr>
              <a:t>Les synthèses individuelles et associatives sont encore à réaliser.</a:t>
            </a:r>
          </a:p>
          <a:p>
            <a:pPr marL="0" indent="0" algn="just">
              <a:buNone/>
            </a:pPr>
            <a:r>
              <a:rPr lang="fr-FR" sz="2000" b="1" dirty="0">
                <a:solidFill>
                  <a:schemeClr val="tx1"/>
                </a:solidFill>
              </a:rPr>
              <a:t>Une soixantaine d’ailes, arrivées il y a peu, restent à lire.</a:t>
            </a:r>
            <a:endParaRPr lang="fr-FR" sz="900" b="1" dirty="0">
              <a:solidFill>
                <a:schemeClr val="tx1"/>
              </a:solidFill>
            </a:endParaRPr>
          </a:p>
          <a:p>
            <a:pPr marL="0" indent="0" algn="ctr">
              <a:buNone/>
            </a:pPr>
            <a:r>
              <a:rPr lang="fr-FR" sz="2000" b="1" u="sng" dirty="0">
                <a:solidFill>
                  <a:srgbClr val="0070C0"/>
                </a:solidFill>
              </a:rPr>
              <a:t>UNE BELLE ÉVOLUTION DANS LA SOMME AVEC</a:t>
            </a:r>
          </a:p>
          <a:p>
            <a:pPr lvl="2"/>
            <a:r>
              <a:rPr lang="fr-FR" sz="2200" b="1" dirty="0">
                <a:solidFill>
                  <a:schemeClr val="tx1"/>
                </a:solidFill>
              </a:rPr>
              <a:t> 417 ailes pour la saison 2013/2014,</a:t>
            </a:r>
          </a:p>
          <a:p>
            <a:pPr algn="ctr"/>
            <a:r>
              <a:rPr lang="fr-FR" sz="2200" b="1" dirty="0">
                <a:solidFill>
                  <a:schemeClr val="tx1"/>
                </a:solidFill>
              </a:rPr>
              <a:t>682 ailes pour la saison 2014/2015, (dont 36 de la baie de somme)</a:t>
            </a:r>
          </a:p>
          <a:p>
            <a:pPr algn="ctr"/>
            <a:r>
              <a:rPr lang="fr-FR" sz="2200" b="1" dirty="0">
                <a:solidFill>
                  <a:schemeClr val="tx1"/>
                </a:solidFill>
              </a:rPr>
              <a:t>708 ailes pour la saison 2015/2016, (dont 40 de la baie de somme)</a:t>
            </a:r>
          </a:p>
          <a:p>
            <a:pPr algn="ctr"/>
            <a:r>
              <a:rPr lang="fr-FR" sz="2200" b="1" dirty="0">
                <a:solidFill>
                  <a:schemeClr val="tx1"/>
                </a:solidFill>
              </a:rPr>
              <a:t>1 030 ailes pour la saison 2016/2017, (dont 316 de la baie de somme)</a:t>
            </a:r>
          </a:p>
          <a:p>
            <a:endParaRPr lang="fr-FR" sz="2000" b="1" dirty="0">
              <a:solidFill>
                <a:schemeClr val="tx1"/>
              </a:solidFill>
            </a:endParaRPr>
          </a:p>
        </p:txBody>
      </p:sp>
      <p:sp>
        <p:nvSpPr>
          <p:cNvPr id="4" name="Titre 1">
            <a:extLst>
              <a:ext uri="{FF2B5EF4-FFF2-40B4-BE49-F238E27FC236}">
                <a16:creationId xmlns:a16="http://schemas.microsoft.com/office/drawing/2014/main" id="{D0BE27F8-BCB0-471F-AC53-5C9B878A7B03}"/>
              </a:ext>
            </a:extLst>
          </p:cNvPr>
          <p:cNvSpPr txBox="1">
            <a:spLocks/>
          </p:cNvSpPr>
          <p:nvPr/>
        </p:nvSpPr>
        <p:spPr bwMode="gray">
          <a:xfrm>
            <a:off x="497032" y="483014"/>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p:txBody>
      </p:sp>
      <p:pic>
        <p:nvPicPr>
          <p:cNvPr id="7" name="Image 6">
            <a:extLst>
              <a:ext uri="{FF2B5EF4-FFF2-40B4-BE49-F238E27FC236}">
                <a16:creationId xmlns:a16="http://schemas.microsoft.com/office/drawing/2014/main" id="{32263ACD-8B58-453F-BCB9-1A716550E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spTree>
    <p:extLst>
      <p:ext uri="{BB962C8B-B14F-4D97-AF65-F5344CB8AC3E}">
        <p14:creationId xmlns:p14="http://schemas.microsoft.com/office/powerpoint/2010/main" val="189101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88C4ABB-42C1-4D76-A869-C12458A1E9EB}"/>
              </a:ext>
            </a:extLst>
          </p:cNvPr>
          <p:cNvSpPr txBox="1">
            <a:spLocks/>
          </p:cNvSpPr>
          <p:nvPr/>
        </p:nvSpPr>
        <p:spPr bwMode="gray">
          <a:xfrm>
            <a:off x="497032" y="483013"/>
            <a:ext cx="8761413" cy="11975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a:p>
            <a:pPr algn="ctr"/>
            <a:r>
              <a:rPr lang="fr-FR" dirty="0">
                <a:solidFill>
                  <a:schemeClr val="bg1"/>
                </a:solidFill>
                <a:latin typeface="Arial Rounded MT Bold" panose="020F0704030504030204" pitchFamily="34" charset="0"/>
              </a:rPr>
              <a:t>A.C.D.P.M. Baie de Somme en détail</a:t>
            </a:r>
          </a:p>
        </p:txBody>
      </p:sp>
      <p:graphicFrame>
        <p:nvGraphicFramePr>
          <p:cNvPr id="5" name="Graphique 4">
            <a:extLst>
              <a:ext uri="{FF2B5EF4-FFF2-40B4-BE49-F238E27FC236}">
                <a16:creationId xmlns:a16="http://schemas.microsoft.com/office/drawing/2014/main" id="{4F0AB57B-DE1B-421F-A99A-907C5C85152B}"/>
              </a:ext>
            </a:extLst>
          </p:cNvPr>
          <p:cNvGraphicFramePr>
            <a:graphicFrameLocks/>
          </p:cNvGraphicFramePr>
          <p:nvPr>
            <p:extLst>
              <p:ext uri="{D42A27DB-BD31-4B8C-83A1-F6EECF244321}">
                <p14:modId xmlns:p14="http://schemas.microsoft.com/office/powerpoint/2010/main" val="3840251478"/>
              </p:ext>
            </p:extLst>
          </p:nvPr>
        </p:nvGraphicFramePr>
        <p:xfrm>
          <a:off x="4226312" y="1680519"/>
          <a:ext cx="7965688" cy="5177482"/>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Aucun texte alternatif disponible.">
            <a:extLst>
              <a:ext uri="{FF2B5EF4-FFF2-40B4-BE49-F238E27FC236}">
                <a16:creationId xmlns:a16="http://schemas.microsoft.com/office/drawing/2014/main" id="{1DE53F1A-0F6D-482C-813B-D73F58FFCA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20000">
            <a:off x="-11151" y="2100725"/>
            <a:ext cx="4680000" cy="473505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F8171AEC-77B2-4678-9EC5-653594E2E3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spTree>
    <p:extLst>
      <p:ext uri="{BB962C8B-B14F-4D97-AF65-F5344CB8AC3E}">
        <p14:creationId xmlns:p14="http://schemas.microsoft.com/office/powerpoint/2010/main" val="149552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2AA116B-8832-4466-BAF5-1EAC02C0B631}"/>
              </a:ext>
            </a:extLst>
          </p:cNvPr>
          <p:cNvSpPr txBox="1">
            <a:spLocks/>
          </p:cNvSpPr>
          <p:nvPr/>
        </p:nvSpPr>
        <p:spPr bwMode="gray">
          <a:xfrm>
            <a:off x="497032" y="483013"/>
            <a:ext cx="8761413" cy="11975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a:p>
            <a:pPr algn="ctr"/>
            <a:r>
              <a:rPr lang="fr-FR" dirty="0">
                <a:solidFill>
                  <a:schemeClr val="bg1"/>
                </a:solidFill>
                <a:latin typeface="Arial Rounded MT Bold" panose="020F0704030504030204" pitchFamily="34" charset="0"/>
              </a:rPr>
              <a:t>A.C.D.P.M. Baie de Somme en détail</a:t>
            </a:r>
          </a:p>
        </p:txBody>
      </p:sp>
      <p:pic>
        <p:nvPicPr>
          <p:cNvPr id="5" name="Image 4">
            <a:extLst>
              <a:ext uri="{FF2B5EF4-FFF2-40B4-BE49-F238E27FC236}">
                <a16:creationId xmlns:a16="http://schemas.microsoft.com/office/drawing/2014/main" id="{A16C8343-0FCA-4D6A-B403-882164047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pic>
        <p:nvPicPr>
          <p:cNvPr id="8" name="Picture 2" descr="Aucun texte alternatif disponible.">
            <a:extLst>
              <a:ext uri="{FF2B5EF4-FFF2-40B4-BE49-F238E27FC236}">
                <a16:creationId xmlns:a16="http://schemas.microsoft.com/office/drawing/2014/main" id="{E41BBD57-26B9-4E88-9B88-A933B1004D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20000">
            <a:off x="91166" y="3175390"/>
            <a:ext cx="2160000" cy="2185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ucun texte alternatif disponible.">
            <a:extLst>
              <a:ext uri="{FF2B5EF4-FFF2-40B4-BE49-F238E27FC236}">
                <a16:creationId xmlns:a16="http://schemas.microsoft.com/office/drawing/2014/main" id="{F8E4329D-76F9-43F5-A9CE-36E9F29902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20000">
            <a:off x="9940835" y="3175391"/>
            <a:ext cx="2160000" cy="21854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aphique 9">
            <a:extLst>
              <a:ext uri="{FF2B5EF4-FFF2-40B4-BE49-F238E27FC236}">
                <a16:creationId xmlns:a16="http://schemas.microsoft.com/office/drawing/2014/main" id="{9689FC67-B5F6-4F03-B3A5-EE54D59C73DA}"/>
              </a:ext>
            </a:extLst>
          </p:cNvPr>
          <p:cNvGraphicFramePr>
            <a:graphicFrameLocks/>
          </p:cNvGraphicFramePr>
          <p:nvPr>
            <p:extLst>
              <p:ext uri="{D42A27DB-BD31-4B8C-83A1-F6EECF244321}">
                <p14:modId xmlns:p14="http://schemas.microsoft.com/office/powerpoint/2010/main" val="2381307562"/>
              </p:ext>
            </p:extLst>
          </p:nvPr>
        </p:nvGraphicFramePr>
        <p:xfrm>
          <a:off x="2288642" y="1758574"/>
          <a:ext cx="7614715" cy="5099425"/>
        </p:xfrm>
        <a:graphic>
          <a:graphicData uri="http://schemas.openxmlformats.org/drawingml/2006/chart">
            <c:chart xmlns:c="http://schemas.openxmlformats.org/drawingml/2006/chart" xmlns:r="http://schemas.openxmlformats.org/officeDocument/2006/relationships" r:id="rId5"/>
          </a:graphicData>
        </a:graphic>
      </p:graphicFrame>
      <p:cxnSp>
        <p:nvCxnSpPr>
          <p:cNvPr id="12" name="Connecteur droit 11">
            <a:extLst>
              <a:ext uri="{FF2B5EF4-FFF2-40B4-BE49-F238E27FC236}">
                <a16:creationId xmlns:a16="http://schemas.microsoft.com/office/drawing/2014/main" id="{E9B343BA-A92D-4434-8036-721937946992}"/>
              </a:ext>
            </a:extLst>
          </p:cNvPr>
          <p:cNvCxnSpPr/>
          <p:nvPr/>
        </p:nvCxnSpPr>
        <p:spPr>
          <a:xfrm flipV="1">
            <a:off x="3612995" y="2341756"/>
            <a:ext cx="0" cy="3858322"/>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necteur droit 12">
            <a:extLst>
              <a:ext uri="{FF2B5EF4-FFF2-40B4-BE49-F238E27FC236}">
                <a16:creationId xmlns:a16="http://schemas.microsoft.com/office/drawing/2014/main" id="{2339FBDF-0776-4ABE-8DDB-19E332650250}"/>
              </a:ext>
            </a:extLst>
          </p:cNvPr>
          <p:cNvCxnSpPr/>
          <p:nvPr/>
        </p:nvCxnSpPr>
        <p:spPr>
          <a:xfrm flipV="1">
            <a:off x="5672254" y="2341756"/>
            <a:ext cx="0" cy="3858322"/>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necteur droit 13">
            <a:extLst>
              <a:ext uri="{FF2B5EF4-FFF2-40B4-BE49-F238E27FC236}">
                <a16:creationId xmlns:a16="http://schemas.microsoft.com/office/drawing/2014/main" id="{B32FE5A9-DD69-4904-9893-524B09A4AD0A}"/>
              </a:ext>
            </a:extLst>
          </p:cNvPr>
          <p:cNvCxnSpPr/>
          <p:nvPr/>
        </p:nvCxnSpPr>
        <p:spPr>
          <a:xfrm flipV="1">
            <a:off x="6664712" y="2341756"/>
            <a:ext cx="0" cy="3858322"/>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Connecteur droit 14">
            <a:extLst>
              <a:ext uri="{FF2B5EF4-FFF2-40B4-BE49-F238E27FC236}">
                <a16:creationId xmlns:a16="http://schemas.microsoft.com/office/drawing/2014/main" id="{819F5943-710C-4A47-A10B-342C249AC363}"/>
              </a:ext>
            </a:extLst>
          </p:cNvPr>
          <p:cNvCxnSpPr/>
          <p:nvPr/>
        </p:nvCxnSpPr>
        <p:spPr>
          <a:xfrm flipV="1">
            <a:off x="7701776" y="2341756"/>
            <a:ext cx="0" cy="3858322"/>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Connecteur droit 15">
            <a:extLst>
              <a:ext uri="{FF2B5EF4-FFF2-40B4-BE49-F238E27FC236}">
                <a16:creationId xmlns:a16="http://schemas.microsoft.com/office/drawing/2014/main" id="{52219927-E805-4717-86EA-8DCDBCD2AEC2}"/>
              </a:ext>
            </a:extLst>
          </p:cNvPr>
          <p:cNvCxnSpPr/>
          <p:nvPr/>
        </p:nvCxnSpPr>
        <p:spPr>
          <a:xfrm flipV="1">
            <a:off x="8727688" y="2341756"/>
            <a:ext cx="0" cy="3858322"/>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855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55F9A823-8D6D-4956-8DDE-02D4DAA66F33}"/>
              </a:ext>
            </a:extLst>
          </p:cNvPr>
          <p:cNvGraphicFramePr>
            <a:graphicFrameLocks/>
          </p:cNvGraphicFramePr>
          <p:nvPr>
            <p:extLst>
              <p:ext uri="{D42A27DB-BD31-4B8C-83A1-F6EECF244321}">
                <p14:modId xmlns:p14="http://schemas.microsoft.com/office/powerpoint/2010/main" val="1391630917"/>
              </p:ext>
            </p:extLst>
          </p:nvPr>
        </p:nvGraphicFramePr>
        <p:xfrm>
          <a:off x="4293220" y="1295400"/>
          <a:ext cx="8218448"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6" name="Espace réservé du texte 5">
            <a:extLst>
              <a:ext uri="{FF2B5EF4-FFF2-40B4-BE49-F238E27FC236}">
                <a16:creationId xmlns:a16="http://schemas.microsoft.com/office/drawing/2014/main" id="{39F738AB-9E4C-45F4-836B-1936DD934EFB}"/>
              </a:ext>
            </a:extLst>
          </p:cNvPr>
          <p:cNvSpPr txBox="1">
            <a:spLocks noGrp="1"/>
          </p:cNvSpPr>
          <p:nvPr>
            <p:ph type="body" sz="half" idx="2"/>
          </p:nvPr>
        </p:nvSpPr>
        <p:spPr>
          <a:xfrm>
            <a:off x="474730" y="2641788"/>
            <a:ext cx="4532169" cy="1077218"/>
          </a:xfrm>
          <a:prstGeom prst="rect">
            <a:avLst/>
          </a:prstGeom>
          <a:noFill/>
        </p:spPr>
        <p:txBody>
          <a:bodyPr wrap="square" rtlCol="0">
            <a:spAutoFit/>
          </a:bodyPr>
          <a:lstStyle/>
          <a:p>
            <a:r>
              <a:rPr lang="fr-FR" sz="3100" b="1" dirty="0">
                <a:solidFill>
                  <a:srgbClr val="FFFF00"/>
                </a:solidFill>
              </a:rPr>
              <a:t>Ratio sexe – âge pour les </a:t>
            </a:r>
            <a:r>
              <a:rPr lang="fr-FR" sz="3100" b="1" u="sng" dirty="0">
                <a:solidFill>
                  <a:srgbClr val="FFFF00"/>
                </a:solidFill>
              </a:rPr>
              <a:t>28 pilets</a:t>
            </a:r>
            <a:r>
              <a:rPr lang="fr-FR" sz="3100" b="1" dirty="0">
                <a:solidFill>
                  <a:srgbClr val="FFFF00"/>
                </a:solidFill>
              </a:rPr>
              <a:t> prélevés</a:t>
            </a:r>
          </a:p>
        </p:txBody>
      </p:sp>
      <p:sp>
        <p:nvSpPr>
          <p:cNvPr id="7" name="Titre 1">
            <a:extLst>
              <a:ext uri="{FF2B5EF4-FFF2-40B4-BE49-F238E27FC236}">
                <a16:creationId xmlns:a16="http://schemas.microsoft.com/office/drawing/2014/main" id="{0524119B-4380-4ABC-80D1-AFC4E0BE9F3A}"/>
              </a:ext>
            </a:extLst>
          </p:cNvPr>
          <p:cNvSpPr txBox="1">
            <a:spLocks/>
          </p:cNvSpPr>
          <p:nvPr/>
        </p:nvSpPr>
        <p:spPr bwMode="gray">
          <a:xfrm>
            <a:off x="452428" y="122056"/>
            <a:ext cx="8761413" cy="1197505"/>
          </a:xfrm>
          <a:prstGeom prst="rect">
            <a:avLst/>
          </a:prstGeom>
          <a:solidFill>
            <a:srgbClr val="660066"/>
          </a:solidFill>
          <a:ln w="28575">
            <a:solidFill>
              <a:schemeClr val="bg1"/>
            </a:solidFill>
          </a:ln>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a:p>
            <a:r>
              <a:rPr lang="fr-FR" dirty="0">
                <a:solidFill>
                  <a:schemeClr val="bg1"/>
                </a:solidFill>
                <a:latin typeface="Arial Rounded MT Bold" panose="020F0704030504030204" pitchFamily="34" charset="0"/>
              </a:rPr>
              <a:t>A.C.D.P.M. Baie de Somme en détail</a:t>
            </a:r>
          </a:p>
        </p:txBody>
      </p:sp>
      <p:pic>
        <p:nvPicPr>
          <p:cNvPr id="8" name="Image 7">
            <a:extLst>
              <a:ext uri="{FF2B5EF4-FFF2-40B4-BE49-F238E27FC236}">
                <a16:creationId xmlns:a16="http://schemas.microsoft.com/office/drawing/2014/main" id="{D53A179E-1F06-4223-9716-FC9442B3B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pic>
        <p:nvPicPr>
          <p:cNvPr id="9" name="Picture 2" descr="Aucun texte alternatif disponible.">
            <a:extLst>
              <a:ext uri="{FF2B5EF4-FFF2-40B4-BE49-F238E27FC236}">
                <a16:creationId xmlns:a16="http://schemas.microsoft.com/office/drawing/2014/main" id="{3D7673A1-AA1C-4210-A00A-D1F26C27FC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20000">
            <a:off x="1540825" y="3948527"/>
            <a:ext cx="2160000" cy="218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17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9F738AB-9E4C-45F4-836B-1936DD934EFB}"/>
              </a:ext>
            </a:extLst>
          </p:cNvPr>
          <p:cNvSpPr txBox="1">
            <a:spLocks noGrp="1"/>
          </p:cNvSpPr>
          <p:nvPr>
            <p:ph type="body" sz="half" idx="2"/>
          </p:nvPr>
        </p:nvSpPr>
        <p:spPr>
          <a:xfrm>
            <a:off x="474730" y="2641788"/>
            <a:ext cx="4532169" cy="954107"/>
          </a:xfrm>
          <a:prstGeom prst="rect">
            <a:avLst/>
          </a:prstGeom>
          <a:noFill/>
        </p:spPr>
        <p:txBody>
          <a:bodyPr wrap="square" rtlCol="0">
            <a:spAutoFit/>
          </a:bodyPr>
          <a:lstStyle/>
          <a:p>
            <a:pPr>
              <a:spcBef>
                <a:spcPts val="0"/>
              </a:spcBef>
            </a:pPr>
            <a:r>
              <a:rPr lang="fr-FR" sz="2800" b="1" dirty="0">
                <a:solidFill>
                  <a:srgbClr val="FFFF00"/>
                </a:solidFill>
              </a:rPr>
              <a:t>Ratio sexe – âge pour</a:t>
            </a:r>
          </a:p>
          <a:p>
            <a:pPr>
              <a:spcBef>
                <a:spcPts val="0"/>
              </a:spcBef>
            </a:pPr>
            <a:r>
              <a:rPr lang="fr-FR" sz="2800" b="1" dirty="0">
                <a:solidFill>
                  <a:srgbClr val="FFFF00"/>
                </a:solidFill>
              </a:rPr>
              <a:t>les </a:t>
            </a:r>
            <a:r>
              <a:rPr lang="fr-FR" sz="2800" b="1" u="sng" dirty="0">
                <a:solidFill>
                  <a:srgbClr val="FFFF00"/>
                </a:solidFill>
              </a:rPr>
              <a:t>33 souchets</a:t>
            </a:r>
            <a:r>
              <a:rPr lang="fr-FR" sz="2800" b="1" dirty="0">
                <a:solidFill>
                  <a:srgbClr val="FFFF00"/>
                </a:solidFill>
              </a:rPr>
              <a:t> prélevés</a:t>
            </a:r>
          </a:p>
        </p:txBody>
      </p:sp>
      <p:sp>
        <p:nvSpPr>
          <p:cNvPr id="7" name="Titre 1">
            <a:extLst>
              <a:ext uri="{FF2B5EF4-FFF2-40B4-BE49-F238E27FC236}">
                <a16:creationId xmlns:a16="http://schemas.microsoft.com/office/drawing/2014/main" id="{0524119B-4380-4ABC-80D1-AFC4E0BE9F3A}"/>
              </a:ext>
            </a:extLst>
          </p:cNvPr>
          <p:cNvSpPr txBox="1">
            <a:spLocks/>
          </p:cNvSpPr>
          <p:nvPr/>
        </p:nvSpPr>
        <p:spPr bwMode="gray">
          <a:xfrm>
            <a:off x="452428" y="122056"/>
            <a:ext cx="8761413" cy="1197505"/>
          </a:xfrm>
          <a:prstGeom prst="rect">
            <a:avLst/>
          </a:prstGeom>
          <a:solidFill>
            <a:srgbClr val="660066"/>
          </a:solidFill>
          <a:ln w="28575">
            <a:solidFill>
              <a:schemeClr val="bg1"/>
            </a:solidFill>
          </a:ln>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a:p>
            <a:r>
              <a:rPr lang="fr-FR" dirty="0">
                <a:solidFill>
                  <a:schemeClr val="bg1"/>
                </a:solidFill>
                <a:latin typeface="Arial Rounded MT Bold" panose="020F0704030504030204" pitchFamily="34" charset="0"/>
              </a:rPr>
              <a:t>A.C.D.P.M. Baie de Somme en détail</a:t>
            </a:r>
          </a:p>
        </p:txBody>
      </p:sp>
      <p:pic>
        <p:nvPicPr>
          <p:cNvPr id="8" name="Image 7">
            <a:extLst>
              <a:ext uri="{FF2B5EF4-FFF2-40B4-BE49-F238E27FC236}">
                <a16:creationId xmlns:a16="http://schemas.microsoft.com/office/drawing/2014/main" id="{D53A179E-1F06-4223-9716-FC9442B3B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pic>
        <p:nvPicPr>
          <p:cNvPr id="9" name="Picture 2" descr="Aucun texte alternatif disponible.">
            <a:extLst>
              <a:ext uri="{FF2B5EF4-FFF2-40B4-BE49-F238E27FC236}">
                <a16:creationId xmlns:a16="http://schemas.microsoft.com/office/drawing/2014/main" id="{3D7673A1-AA1C-4210-A00A-D1F26C27FC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20000">
            <a:off x="1540825" y="3948527"/>
            <a:ext cx="2160000" cy="21854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aphique 9">
            <a:extLst>
              <a:ext uri="{FF2B5EF4-FFF2-40B4-BE49-F238E27FC236}">
                <a16:creationId xmlns:a16="http://schemas.microsoft.com/office/drawing/2014/main" id="{D35E4D00-6A9F-45DB-B0FB-60F27AB0E436}"/>
              </a:ext>
            </a:extLst>
          </p:cNvPr>
          <p:cNvGraphicFramePr>
            <a:graphicFrameLocks/>
          </p:cNvGraphicFramePr>
          <p:nvPr>
            <p:extLst>
              <p:ext uri="{D42A27DB-BD31-4B8C-83A1-F6EECF244321}">
                <p14:modId xmlns:p14="http://schemas.microsoft.com/office/powerpoint/2010/main" val="1994625961"/>
              </p:ext>
            </p:extLst>
          </p:nvPr>
        </p:nvGraphicFramePr>
        <p:xfrm>
          <a:off x="4215160" y="1319560"/>
          <a:ext cx="8218800" cy="5562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2920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9F738AB-9E4C-45F4-836B-1936DD934EFB}"/>
              </a:ext>
            </a:extLst>
          </p:cNvPr>
          <p:cNvSpPr txBox="1">
            <a:spLocks noGrp="1"/>
          </p:cNvSpPr>
          <p:nvPr>
            <p:ph type="body" sz="half" idx="2"/>
          </p:nvPr>
        </p:nvSpPr>
        <p:spPr>
          <a:xfrm>
            <a:off x="474730" y="2641788"/>
            <a:ext cx="4532169" cy="954107"/>
          </a:xfrm>
          <a:prstGeom prst="rect">
            <a:avLst/>
          </a:prstGeom>
          <a:noFill/>
        </p:spPr>
        <p:txBody>
          <a:bodyPr wrap="square" rtlCol="0">
            <a:spAutoFit/>
          </a:bodyPr>
          <a:lstStyle/>
          <a:p>
            <a:pPr>
              <a:spcBef>
                <a:spcPts val="0"/>
              </a:spcBef>
            </a:pPr>
            <a:r>
              <a:rPr lang="fr-FR" sz="2800" b="1" dirty="0">
                <a:solidFill>
                  <a:srgbClr val="FFFF00"/>
                </a:solidFill>
              </a:rPr>
              <a:t>Ratio sexe – âge pour</a:t>
            </a:r>
          </a:p>
          <a:p>
            <a:pPr>
              <a:spcBef>
                <a:spcPts val="0"/>
              </a:spcBef>
            </a:pPr>
            <a:r>
              <a:rPr lang="fr-FR" sz="2800" b="1" dirty="0">
                <a:solidFill>
                  <a:srgbClr val="FFFF00"/>
                </a:solidFill>
              </a:rPr>
              <a:t>les </a:t>
            </a:r>
            <a:r>
              <a:rPr lang="fr-FR" sz="2800" b="1" u="sng" dirty="0">
                <a:solidFill>
                  <a:srgbClr val="FFFF00"/>
                </a:solidFill>
              </a:rPr>
              <a:t>97 siffleurs</a:t>
            </a:r>
            <a:r>
              <a:rPr lang="fr-FR" sz="2800" b="1" dirty="0">
                <a:solidFill>
                  <a:srgbClr val="FFFF00"/>
                </a:solidFill>
              </a:rPr>
              <a:t> prélevés</a:t>
            </a:r>
          </a:p>
        </p:txBody>
      </p:sp>
      <p:sp>
        <p:nvSpPr>
          <p:cNvPr id="7" name="Titre 1">
            <a:extLst>
              <a:ext uri="{FF2B5EF4-FFF2-40B4-BE49-F238E27FC236}">
                <a16:creationId xmlns:a16="http://schemas.microsoft.com/office/drawing/2014/main" id="{0524119B-4380-4ABC-80D1-AFC4E0BE9F3A}"/>
              </a:ext>
            </a:extLst>
          </p:cNvPr>
          <p:cNvSpPr txBox="1">
            <a:spLocks/>
          </p:cNvSpPr>
          <p:nvPr/>
        </p:nvSpPr>
        <p:spPr bwMode="gray">
          <a:xfrm>
            <a:off x="452428" y="122056"/>
            <a:ext cx="8761413" cy="1197505"/>
          </a:xfrm>
          <a:prstGeom prst="rect">
            <a:avLst/>
          </a:prstGeom>
          <a:solidFill>
            <a:srgbClr val="660066"/>
          </a:solidFill>
          <a:ln w="28575">
            <a:solidFill>
              <a:schemeClr val="bg1"/>
            </a:solidFill>
          </a:ln>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latin typeface="Arial Rounded MT Bold" panose="020F0704030504030204" pitchFamily="34" charset="0"/>
              </a:rPr>
              <a:t>Récolte d’ailes 2016/2017</a:t>
            </a:r>
          </a:p>
          <a:p>
            <a:r>
              <a:rPr lang="fr-FR" dirty="0">
                <a:solidFill>
                  <a:schemeClr val="bg1"/>
                </a:solidFill>
                <a:latin typeface="Arial Rounded MT Bold" panose="020F0704030504030204" pitchFamily="34" charset="0"/>
              </a:rPr>
              <a:t>A.C.D.P.M. Baie de Somme en détail</a:t>
            </a:r>
          </a:p>
        </p:txBody>
      </p:sp>
      <p:pic>
        <p:nvPicPr>
          <p:cNvPr id="8" name="Image 7">
            <a:extLst>
              <a:ext uri="{FF2B5EF4-FFF2-40B4-BE49-F238E27FC236}">
                <a16:creationId xmlns:a16="http://schemas.microsoft.com/office/drawing/2014/main" id="{D53A179E-1F06-4223-9716-FC9442B3B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084" y="701810"/>
            <a:ext cx="828000" cy="404143"/>
          </a:xfrm>
          <a:prstGeom prst="rect">
            <a:avLst/>
          </a:prstGeom>
        </p:spPr>
      </p:pic>
      <p:pic>
        <p:nvPicPr>
          <p:cNvPr id="9" name="Picture 2" descr="Aucun texte alternatif disponible.">
            <a:extLst>
              <a:ext uri="{FF2B5EF4-FFF2-40B4-BE49-F238E27FC236}">
                <a16:creationId xmlns:a16="http://schemas.microsoft.com/office/drawing/2014/main" id="{3D7673A1-AA1C-4210-A00A-D1F26C27FC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20000">
            <a:off x="1540825" y="3948527"/>
            <a:ext cx="2160000" cy="21854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Graphique 10">
            <a:extLst>
              <a:ext uri="{FF2B5EF4-FFF2-40B4-BE49-F238E27FC236}">
                <a16:creationId xmlns:a16="http://schemas.microsoft.com/office/drawing/2014/main" id="{D35E4D00-6A9F-45DB-B0FB-60F27AB0E436}"/>
              </a:ext>
            </a:extLst>
          </p:cNvPr>
          <p:cNvGraphicFramePr>
            <a:graphicFrameLocks/>
          </p:cNvGraphicFramePr>
          <p:nvPr>
            <p:extLst>
              <p:ext uri="{D42A27DB-BD31-4B8C-83A1-F6EECF244321}">
                <p14:modId xmlns:p14="http://schemas.microsoft.com/office/powerpoint/2010/main" val="1209475155"/>
              </p:ext>
            </p:extLst>
          </p:nvPr>
        </p:nvGraphicFramePr>
        <p:xfrm>
          <a:off x="4204357" y="1408771"/>
          <a:ext cx="8218800" cy="5562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218920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Salle d’ions">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Ion Boardroom</Template>
  <TotalTime>2589</TotalTime>
  <Words>511</Words>
  <Application>Microsoft Office PowerPoint</Application>
  <PresentationFormat>Grand écran</PresentationFormat>
  <Paragraphs>58</Paragraphs>
  <Slides>12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Arial Rounded MT Bold</vt:lpstr>
      <vt:lpstr>Century Gothic</vt:lpstr>
      <vt:lpstr>Wingdings 3</vt:lpstr>
      <vt:lpstr>Salle d’ions</vt:lpstr>
      <vt:lpstr>RÉCOLTE D’AILES 2016 / 2017</vt:lpstr>
      <vt:lpstr>Récolte d’ailes 2016/2017 Niveau national</vt:lpstr>
      <vt:lpstr>Récolte d’ailes 2016/2017 Niveau national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Récolte d’aile 2016/2017</dc:title>
  <dc:creator>Utilisateur</dc:creator>
  <cp:lastModifiedBy>Utilisateur</cp:lastModifiedBy>
  <cp:revision>34</cp:revision>
  <dcterms:created xsi:type="dcterms:W3CDTF">2018-02-28T23:56:12Z</dcterms:created>
  <dcterms:modified xsi:type="dcterms:W3CDTF">2018-04-13T23:04:17Z</dcterms:modified>
</cp:coreProperties>
</file>